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2.xml" ContentType="application/vnd.openxmlformats-officedocument.presentationml.tag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tags/tag3.xml" ContentType="application/vnd.openxmlformats-officedocument.presentationml.tag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5" r:id="rId3"/>
    <p:sldId id="293" r:id="rId4"/>
    <p:sldId id="289" r:id="rId5"/>
    <p:sldId id="290" r:id="rId6"/>
    <p:sldId id="292" r:id="rId7"/>
    <p:sldId id="291" r:id="rId8"/>
    <p:sldId id="288" r:id="rId9"/>
    <p:sldId id="275" r:id="rId10"/>
    <p:sldId id="296" r:id="rId11"/>
    <p:sldId id="294" r:id="rId12"/>
    <p:sldId id="261" r:id="rId13"/>
    <p:sldId id="280" r:id="rId14"/>
    <p:sldId id="260" r:id="rId15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ET Céline, VNF/DT Centre-Bourgogne/SDVE/Pôle développement" initials="MCVCd" lastIdx="2" clrIdx="0">
    <p:extLst>
      <p:ext uri="{19B8F6BF-5375-455C-9EA6-DF929625EA0E}">
        <p15:presenceInfo xmlns:p15="http://schemas.microsoft.com/office/powerpoint/2012/main" userId="S-1-5-21-326239019-1129924909-111032338-9741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A8107"/>
    <a:srgbClr val="FC9860"/>
    <a:srgbClr val="407D80"/>
    <a:srgbClr val="EB6565"/>
    <a:srgbClr val="AAD1D5"/>
    <a:srgbClr val="4F979F"/>
    <a:srgbClr val="ECE89C"/>
    <a:srgbClr val="CF4E4E"/>
    <a:srgbClr val="DB4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1FD0C4-747E-4F46-9219-5B88DF15A3B1}" v="15" dt="2023-06-05T13:28:23.560"/>
    <p1510:client id="{012E15BF-9D3C-4DD9-8253-6D71232681A5}" v="31" dt="2022-09-07T14:16:22.959"/>
    <p1510:client id="{02445BDF-D284-4602-97FF-AC8DDA2E5021}" v="8" dt="2022-06-29T14:50:43.850"/>
    <p1510:client id="{030C0792-324E-46A6-9049-EB403502ADC1}" v="367" dt="2022-08-10T15:17:03.299"/>
    <p1510:client id="{0545C383-24CA-48EC-A5C2-EE595A0CBACD}" v="14" dt="2022-09-02T14:23:20.029"/>
    <p1510:client id="{05E9B837-1A31-465F-A612-9AB784EEB2D1}" v="3325" dt="2022-09-07T15:29:42.871"/>
    <p1510:client id="{0720E3C3-E559-4243-8E77-5456C66C45E7}" v="412" dt="2023-07-05T14:45:43.529"/>
    <p1510:client id="{07E17DC2-BDAC-4EFF-8468-2CA32AE030C9}" v="292" dt="2022-06-29T14:16:33.772"/>
    <p1510:client id="{08782B80-1AD8-4B5F-9799-03D3BA16FBD5}" v="368" dt="2022-06-29T10:53:18.559"/>
    <p1510:client id="{097EC319-C303-46A9-BFB2-4309AC0DE5F3}" v="204" dt="2022-06-29T15:13:03.283"/>
    <p1510:client id="{098C7A08-E656-4D2F-9274-CD459B4B86A4}" v="4" dt="2022-07-11T10:00:49.126"/>
    <p1510:client id="{09B3FEB2-94BD-4DB5-9506-F3D7F136F202}" v="178" dt="2022-07-12T15:29:43.973"/>
    <p1510:client id="{0A2CADBB-AEED-4DCF-A569-811A4EFC2F74}" v="63" dt="2023-07-04T12:40:27.373"/>
    <p1510:client id="{0AAD342C-92CA-4D9D-B53C-92F67BB18D69}" v="3749" dt="2022-08-08T08:41:45.619"/>
    <p1510:client id="{0B3EE1D7-AE83-4C09-9520-451F3CE1384C}" v="21" dt="2023-08-11T15:05:13.014"/>
    <p1510:client id="{0B8F3D2E-5A01-439D-BBB2-4240193349BF}" v="374" dt="2023-06-07T11:13:30.788"/>
    <p1510:client id="{0E6432FA-F387-4DD0-AE1A-002151606812}" v="659" dt="2022-08-10T16:15:41.575"/>
    <p1510:client id="{0F2507B9-8F2A-42C5-BAB3-546E6972FCE8}" v="2" dt="2023-07-04T16:11:58.240"/>
    <p1510:client id="{1070066E-10B3-4AA8-A384-2F1809ECCC69}" v="866" dt="2022-08-08T07:35:39.220"/>
    <p1510:client id="{10776814-D581-4FD5-B3BD-D84EBE1658A9}" v="30" dt="2023-06-08T06:40:47.440"/>
    <p1510:client id="{10C02CD9-D48A-4354-B58F-20076143E307}" v="28" dt="2022-07-11T10:46:02.755"/>
    <p1510:client id="{132ED93F-9564-44EF-A6F4-9F0F477B419E}" v="89" dt="2022-06-29T10:43:36.388"/>
    <p1510:client id="{14F241D6-5E47-4276-9292-FAB13C667869}" v="235" dt="2023-04-05T16:22:52.851"/>
    <p1510:client id="{15E09A62-61D7-4242-B526-CDB5D38F066C}" v="27" dt="2023-07-19T12:30:08.708"/>
    <p1510:client id="{1AEB8484-F771-4F5D-B70B-C2A48544BF61}" v="1" dt="2022-09-06T09:23:28.509"/>
    <p1510:client id="{1B63470B-C3C2-4FD4-81A7-CD9623811B99}" v="8" dt="2023-07-04T12:50:54.839"/>
    <p1510:client id="{1BC60DCA-C080-42CB-BB2E-39DCBF730C6C}" v="2" dt="2023-07-20T07:12:21.033"/>
    <p1510:client id="{1BF76BA7-4590-4697-821C-080491C8A4F5}" v="42" dt="2022-08-04T08:50:22.742"/>
    <p1510:client id="{1C66AF98-385F-432F-8BE8-8F9B5ED11D3E}" v="2397" dt="2022-06-14T19:07:31.133"/>
    <p1510:client id="{1D3E231F-32E6-4A53-90A0-4487388482E6}" v="16" dt="2023-06-21T11:14:59.532"/>
    <p1510:client id="{1D5C193F-AB34-495C-A3C4-20D5586B3219}" v="21" dt="2023-07-06T06:37:28.974"/>
    <p1510:client id="{1D5F7AB3-2DC5-4CCA-AB8E-A905FB2824A1}" v="42" dt="2023-07-28T10:13:48.348"/>
    <p1510:client id="{1E42AC4B-65F7-4E77-94CA-58311A541FB9}" v="340" dt="2023-06-06T14:23:02.931"/>
    <p1510:client id="{1EA6DEFF-3CDA-4A8F-9162-60DE02F5684C}" v="102" dt="2022-08-11T07:01:45.031"/>
    <p1510:client id="{213525D9-FF8F-4C96-B218-1179D113B286}" v="58" dt="2022-08-24T16:07:05.009"/>
    <p1510:client id="{215D75C0-B51D-41D4-BD5B-C974DDCEA3BE}" v="22" dt="2022-06-30T07:08:07.999"/>
    <p1510:client id="{2337C42E-E4E9-4A1A-85DD-C934DB1ECF1A}" v="1392" dt="2022-08-24T15:30:29.690"/>
    <p1510:client id="{23A765C4-2522-466F-B53D-BEE5DC6D6244}" v="33" dt="2022-09-05T13:27:21.521"/>
    <p1510:client id="{247DBCA2-DF54-4307-8C8D-80CBA124A0C1}" v="1" dt="2022-06-29T10:32:54.300"/>
    <p1510:client id="{25A9BF97-C429-48F6-830B-379251F0D0E4}" v="135" dt="2023-06-21T10:24:31.986"/>
    <p1510:client id="{27117EC9-D2A3-4343-81C6-E25BECE40824}" v="1" dt="2022-08-09T12:51:27.053"/>
    <p1510:client id="{29D1F2B3-E6D9-4E0A-BB27-00D9B371AC76}" v="54" dt="2022-06-29T12:08:34.236"/>
    <p1510:client id="{2B1881E2-ADF2-48EF-94AC-1414A6127761}" v="4" dt="2023-04-05T18:11:12.643"/>
    <p1510:client id="{2B1DAC06-13A5-4620-A543-397098238F24}" v="4" dt="2022-07-13T05:15:25.048"/>
    <p1510:client id="{2E15BBF3-6950-422D-BD1A-7B6B0F6B9396}" v="122" dt="2022-06-30T07:00:53.389"/>
    <p1510:client id="{2F7B4131-74C3-4538-B2C0-2D56263C3808}" v="14" dt="2023-08-16T14:10:05.437"/>
    <p1510:client id="{3181F913-ED9A-45AB-A8BE-AC3128E20B93}" v="45" dt="2023-07-19T05:31:26.718"/>
    <p1510:client id="{33BB8485-485C-4376-953C-951C2C6E7EF5}" v="131" dt="2023-06-22T08:47:46.182"/>
    <p1510:client id="{35682820-95EE-4084-8F88-04237CCE50F4}" v="380" dt="2022-09-07T08:02:33.984"/>
    <p1510:client id="{3604934B-F20A-4334-B796-4B3FBA2F8F77}" v="493" dt="2023-07-18T12:02:13.469"/>
    <p1510:client id="{36225A1A-AFAC-4A18-8B5A-4AB70C20C52D}" v="123" dt="2022-08-05T13:32:32.350"/>
    <p1510:client id="{3688D7DC-CF9A-4D9B-B390-F621764CAB8D}" v="1765" dt="2022-06-29T12:05:14.071"/>
    <p1510:client id="{38EA307E-35A7-4CF3-9433-3C0D10A69FE0}" v="26" dt="2023-04-05T16:24:39.225"/>
    <p1510:client id="{38FF6D71-79E0-4113-BE93-F17549643526}" v="80" dt="2022-09-08T09:40:33.089"/>
    <p1510:client id="{3927683C-E1FB-44B2-9B6F-E5EAB14874FD}" v="122" dt="2023-05-03T06:16:27.687"/>
    <p1510:client id="{3A6BA767-AC78-4618-9384-4C12AEE963CF}" v="90" dt="2023-05-03T09:54:04.104"/>
    <p1510:client id="{3B9F9C3C-E927-4F30-8B38-7D0D2D7F0CFF}" v="420" dt="2023-08-16T10:12:02.197"/>
    <p1510:client id="{3CEF7D52-341F-484F-8F4E-3560032D4FD3}" v="995" dt="2022-08-25T07:44:43.408"/>
    <p1510:client id="{3E714383-B25C-4881-ABE2-3A99765A9DC3}" v="623" dt="2023-04-05T10:05:34.290"/>
    <p1510:client id="{3E7D360A-2CD7-4F0D-895A-42AB2FC77D78}" v="282" dt="2022-08-24T10:01:35.083"/>
    <p1510:client id="{406189BE-75BC-44F6-A3D3-3448BC297941}" v="684" dt="2022-06-28T17:10:31.309"/>
    <p1510:client id="{40653D9E-E99A-4C4E-8602-A77C046A422A}" v="409" dt="2023-04-05T18:09:39.672"/>
    <p1510:client id="{40B23BC4-AC35-4914-A850-D3A91AEBB600}" v="516" dt="2022-06-29T11:46:07.186"/>
    <p1510:client id="{440F2B50-10CA-4E35-A866-B7AE77CF0E8D}" v="1229" dt="2022-08-24T14:21:32.978"/>
    <p1510:client id="{4472B762-B7BB-4A29-83A3-F40DC943FFF6}" v="179" dt="2023-08-16T04:22:24.855"/>
    <p1510:client id="{447FF85A-A359-4A51-904A-0599DBA3DAA8}" v="105" dt="2022-06-29T12:06:26.926"/>
    <p1510:client id="{45716BA1-9174-43E7-A7D4-6711CFEFD4E0}" v="129" dt="2022-06-14T10:17:44.369"/>
    <p1510:client id="{46F1F765-621B-420C-A347-11727B219748}" v="9" dt="2023-06-13T14:46:38.543"/>
    <p1510:client id="{475CD3CD-11B4-4350-AF3C-E8A054A5AFE7}" v="5" dt="2022-08-10T15:18:03.754"/>
    <p1510:client id="{479728D0-07B6-42A7-9EE7-478192A9ABCE}" v="70" dt="2023-07-05T10:21:41.319"/>
    <p1510:client id="{48D215E4-7FCF-4C9E-9CF6-6C572A28AA50}" v="3" dt="2023-07-18T15:27:03.405"/>
    <p1510:client id="{4A658C86-6BE5-4937-8EFB-CC32A79BB066}" v="102" dt="2023-08-02T09:49:46.719"/>
    <p1510:client id="{4AE8AF69-FFC2-4731-8A70-2FC8FC641875}" v="678" dt="2022-07-11T15:14:58.924"/>
    <p1510:client id="{4B878A5B-C3E0-495B-87FD-48EB686F9945}" v="61" dt="2023-06-16T12:25:59.580"/>
    <p1510:client id="{4E54C182-3573-4124-9C96-3BC6BAD76ACA}" v="56" dt="2022-06-29T08:49:14.628"/>
    <p1510:client id="{4EF05B72-71F6-48E4-B351-7B83A2A4D53C}" v="538" dt="2022-08-24T09:13:57.144"/>
    <p1510:client id="{50846524-974F-4200-A539-464ADCF0C658}" v="821" dt="2023-06-07T13:08:29.405"/>
    <p1510:client id="{50FE4EAB-232B-454B-9B63-0C60970BA664}" v="279" dt="2023-07-05T14:33:21.476"/>
    <p1510:client id="{517CBD06-5660-4B90-A802-5DD04B05950E}" v="1" dt="2022-09-08T10:07:10.767"/>
    <p1510:client id="{530B89ED-F410-4B3A-94A9-CCE542F0CE70}" v="160" dt="2023-07-19T11:03:33.731"/>
    <p1510:client id="{53F97C97-86DD-416A-8DC5-AFBE0CAC9CD8}" v="41" dt="2023-06-07T10:47:13.304"/>
    <p1510:client id="{5486A8EF-9962-42E5-8280-79ED3F67E95C}" v="162" dt="2022-08-11T07:24:00.276"/>
    <p1510:client id="{54F20054-89AC-4DD2-A8FA-57C44269F9A8}" v="19" dt="2023-07-05T10:36:18.255"/>
    <p1510:client id="{54F2A7D9-851C-4EF4-8D83-0B4367D47C63}" v="50" dt="2023-08-01T15:22:59.689"/>
    <p1510:client id="{556D0EF0-BCBE-444A-BB13-6AE70A907876}" v="192" dt="2022-09-07T15:53:39.372"/>
    <p1510:client id="{56698723-BCF7-4114-AC23-E51F4FF13B27}" v="24" dt="2023-07-19T13:23:26.658"/>
    <p1510:client id="{56C6313E-D9D7-432D-A9D2-A66DF892CD1A}" v="96" dt="2022-09-08T13:00:24.249"/>
    <p1510:client id="{59F56AEA-F1DD-4FEA-A89C-0BB0D47A367E}" v="2" dt="2023-08-02T09:59:45.902"/>
    <p1510:client id="{5B88861F-A49A-41D3-97BA-8918DD649D55}" v="11" dt="2022-08-08T06:43:33.387"/>
    <p1510:client id="{5F171109-392D-4AF4-A472-7D5DE38D8B67}" v="8" dt="2022-07-12T08:57:51.271"/>
    <p1510:client id="{5F2D49C1-C1F0-4C03-8313-1B6C1BEBD12C}" v="52" dt="2023-06-05T15:12:02.607"/>
    <p1510:client id="{5FCEAEFD-4749-4733-8672-D20D408F678B}" v="23" dt="2023-07-28T12:06:09.958"/>
    <p1510:client id="{63E8FD4A-C5D4-467E-9F4C-742F20A1E793}" v="374" dt="2022-09-08T06:51:13.470"/>
    <p1510:client id="{63F0B561-91B9-4B31-8D1D-FDE06C1EA1BC}" v="79" dt="2022-07-12T08:55:40.011"/>
    <p1510:client id="{642604DD-4458-451A-AA2B-37B3209D25F7}" v="900" dt="2022-08-24T07:57:14.443"/>
    <p1510:client id="{643B30B6-2DB8-4F5A-A7C6-38A2839B1FCB}" v="335" dt="2022-06-29T17:05:02.768"/>
    <p1510:client id="{666E51DD-1D49-4734-A759-AA7C9EA315D6}" v="51" dt="2022-08-04T08:45:50.851"/>
    <p1510:client id="{66DED808-DA76-42B6-B986-1856868EA60D}" v="35" dt="2023-05-04T09:02:26.253"/>
    <p1510:client id="{67AF08E2-107C-4561-9422-5757DDC49E16}" v="236" dt="2022-06-29T16:44:31.843"/>
    <p1510:client id="{68533E2A-69F9-4D01-8304-0DC6C69F140F}" v="89" dt="2022-08-23T15:09:51.804"/>
    <p1510:client id="{6862E8CC-F8A9-4B83-B3A5-A9D0F52BD7F6}" v="19" dt="2023-07-18T15:36:36.567"/>
    <p1510:client id="{6866C02A-FEBE-4A79-9B82-4D72BF13F14B}" v="2" dt="2023-08-16T09:47:27.876"/>
    <p1510:client id="{688BC105-0C38-427F-B3F0-E202278DBD94}" v="929" dt="2022-08-08T07:15:09.200"/>
    <p1510:client id="{68C083A5-695A-4391-B419-505CDECABBAB}" v="2" dt="2022-06-15T14:17:56.366"/>
    <p1510:client id="{68FF825B-D585-4FA0-8BAA-E41E5C6D5F5A}" v="43" dt="2022-09-02T14:29:25.537"/>
    <p1510:client id="{6A1E0EA3-73AD-4CDC-B277-1B05851A939B}" v="1509" dt="2023-07-19T10:26:48.335"/>
    <p1510:client id="{6A54FBDE-C2F1-4510-8CC5-428ECAD5251D}" v="13" dt="2023-04-06T07:00:18.751"/>
    <p1510:client id="{6B285D2B-E3EA-487E-8420-8AE168E8A4CC}" v="457" dt="2022-09-07T10:41:56.799"/>
    <p1510:client id="{6CBB71BC-DB14-4A64-8273-C45738EBFDDD}" v="281" dt="2023-04-06T06:32:20.533"/>
    <p1510:client id="{6DF924E7-5A0D-4F66-B448-BE6546AE5B03}" v="30" dt="2023-08-03T06:34:45.367"/>
    <p1510:client id="{6E4BD844-2ACC-4FA6-BBA2-E45B78957242}" v="10" dt="2022-07-11T07:39:23.663"/>
    <p1510:client id="{6FA52596-1A72-4762-AB08-103C88726E8A}" v="975" dt="2022-08-05T13:38:38.694"/>
    <p1510:client id="{6FA73F62-1665-454C-BAA9-5637B85E002D}" v="711" dt="2022-09-08T10:38:07.628"/>
    <p1510:client id="{7001D80E-C02E-41E0-9A8A-617E189ACB72}" v="23" dt="2023-08-01T13:46:11.549"/>
    <p1510:client id="{713BCD76-647E-4404-A8E2-8F935614BF90}" v="6" dt="2023-07-04T08:01:03.778"/>
    <p1510:client id="{7194DFB7-EEE6-496E-8AB1-E67F1C576162}" v="601" dt="2022-09-06T10:21:05.854"/>
    <p1510:client id="{734BD9B3-8614-4F11-87DB-A83BE5C8BC5A}" v="13" dt="2023-06-07T10:26:58.305"/>
    <p1510:client id="{74EE1DA3-9AF6-4CE5-A710-250DC9EE0566}" v="625" dt="2022-08-05T12:05:47.264"/>
    <p1510:client id="{75DB3908-40A0-4CA2-816B-8D5DCA5EEAF4}" v="31" dt="2022-08-08T07:42:31.369"/>
    <p1510:client id="{76C2046C-D675-4CE5-B1FD-661DAFDCC512}" v="50" dt="2023-05-04T08:00:01.811"/>
    <p1510:client id="{76D8F478-BF6F-4D1C-A8C9-9D2AADAFC7B4}" v="113" dt="2022-06-28T16:30:57.160"/>
    <p1510:client id="{77FF029B-8B9C-4C1D-8454-2838D2746412}" v="98" dt="2023-06-07T12:09:03.328"/>
    <p1510:client id="{784F8074-F2D0-4D9B-825B-7D0C6FD4D196}" v="359" dt="2022-08-11T07:32:54.734"/>
    <p1510:client id="{792B6E2E-BAB2-4629-9434-60D23B312B0C}" v="847" dt="2022-06-28T16:13:21.736"/>
    <p1510:client id="{7A5A5D15-B0CC-4405-A975-9D95F59E68F0}" v="26" dt="2023-07-05T09:17:17.940"/>
    <p1510:client id="{7BE66DF9-5CFA-47C6-9AD0-CC60915BDDDC}" v="37" dt="2023-06-20T16:01:32.377"/>
    <p1510:client id="{7F4C27A0-000D-4268-9F40-B5B7EC07581D}" v="74" dt="2023-06-06T14:06:28.961"/>
    <p1510:client id="{7F4E414D-00B5-46B6-8D69-53EF48611A0B}" v="6" dt="2023-04-05T15:48:30.755"/>
    <p1510:client id="{7F8521F7-CFE3-4081-81D0-501F2CF99548}" v="364" dt="2023-04-05T16:12:09.701"/>
    <p1510:client id="{7FD1EC6C-0F9B-4222-BC84-DADC823D6B49}" v="1" dt="2023-05-03T10:37:35.082"/>
    <p1510:client id="{818B96D3-BFD8-4B97-B4E5-5472FA4063E8}" v="110" dt="2022-07-11T13:05:11.914"/>
    <p1510:client id="{8258C623-13DB-477C-9C68-CB036BC43C72}" v="1107" dt="2022-08-05T11:22:47.420"/>
    <p1510:client id="{853C7923-F0E5-4D3B-A526-24F73F694DF4}" v="1099" dt="2023-07-18T14:55:36.984"/>
    <p1510:client id="{88809BDE-E635-46DB-8B22-6B8B05681BB3}" v="357" dt="2023-05-03T14:15:28.309"/>
    <p1510:client id="{8880C24B-F5DC-4F05-B1BD-5D2A4E2B2090}" v="78" dt="2022-08-25T06:16:19.394"/>
    <p1510:client id="{8CB8D285-E485-4DD8-8C7F-BAEC4DFA08FC}" v="66" dt="2022-08-08T07:31:13.087"/>
    <p1510:client id="{8CD30EB0-0B5A-4CBB-B2C0-0D90DFDDA588}" v="99" dt="2023-07-27T15:24:24.713"/>
    <p1510:client id="{8D58A758-AE52-4DB3-9E01-1631B4FFC233}" v="3" dt="2022-07-13T06:40:12.795"/>
    <p1510:client id="{8E19E5FD-8D91-4DA4-8178-525306CC839A}" v="242" dt="2022-07-08T11:39:36.913"/>
    <p1510:client id="{8EBB8E77-0BB1-43B1-99E4-18AD27EB6C93}" v="139" dt="2022-06-14T17:23:04.020"/>
    <p1510:client id="{8FB361EB-5AD4-45BE-B95F-92DCFAB3D952}" v="265" dt="2022-08-08T08:51:44.339"/>
    <p1510:client id="{903ACE3B-6D1E-4190-A61D-DAA7C01170B3}" v="2183" dt="2023-07-05T11:17:22.096"/>
    <p1510:client id="{935A281E-98BB-469B-A77E-A983AAB5BFE9}" v="43" dt="2022-08-24T10:05:05.524"/>
    <p1510:client id="{93A855CF-D05F-45C6-A425-01CB16B17075}" v="151" dt="2022-06-29T10:41:09.837"/>
    <p1510:client id="{952CFD14-554A-4042-9775-963C49AE88EF}" v="203" dt="2022-08-05T14:03:51.294"/>
    <p1510:client id="{954B0743-5537-48AB-A408-E9175E67CD91}" v="17" dt="2022-07-05T14:08:38.056"/>
    <p1510:client id="{96ED6382-FB04-4C2C-9754-7340C22F10CA}" v="129" dt="2022-09-08T07:15:51.719"/>
    <p1510:client id="{97A760DD-BC7E-4695-895B-E9B61EFF3702}" v="49" dt="2022-07-12T15:31:59.351"/>
    <p1510:client id="{97D0878B-D4CE-4476-B4EF-484E2B729191}" v="103" dt="2023-07-05T14:06:14.242"/>
    <p1510:client id="{9886F75C-45D3-4862-B0BD-7958A19BCDD3}" v="88" dt="2023-08-02T13:55:18.529"/>
    <p1510:client id="{9B1127C6-7389-4E9C-917E-3A5755B88B97}" v="1" dt="2023-06-20T12:13:15.963"/>
    <p1510:client id="{9C177B41-9BFD-41CC-9B30-4905CB80B08B}" v="326" dt="2023-08-16T14:20:10.947"/>
    <p1510:client id="{9DFE127D-43F6-4E8E-AFA9-DFECD0029FB3}" v="246" dt="2022-08-24T08:59:19.752"/>
    <p1510:client id="{9EE76AC7-1295-48E7-A6C9-88E81B1E58D5}" v="197" dt="2022-08-10T15:28:31.036"/>
    <p1510:client id="{9EEF66C5-4DC1-48E1-BDA4-56D7208B1765}" v="5" dt="2022-09-08T09:16:28.589"/>
    <p1510:client id="{9FC48680-ACE6-446B-8C28-690C16C75E85}" v="190" dt="2023-05-03T19:46:49.566"/>
    <p1510:client id="{9FDF6D3F-0613-4D44-846B-CE5AC0266A26}" v="124" dt="2022-08-05T09:39:00.285"/>
    <p1510:client id="{A036A63B-EA2A-416C-9698-76DBB3A48868}" v="884" dt="2022-07-12T17:30:48.436"/>
    <p1510:client id="{A0BED3E9-F787-4E3C-8CCC-76BC9D5DFECF}" v="196" dt="2022-08-05T14:04:15.336"/>
    <p1510:client id="{A163492D-2B58-42C8-B2A4-A9C003E29E36}" v="15" dt="2022-08-05T08:54:47.109"/>
    <p1510:client id="{A16DC990-3B5D-4249-96A5-75ADC1277CC4}" v="25" dt="2023-07-04T15:57:20.259"/>
    <p1510:client id="{A45513D3-448A-4995-9896-237FCACCF5F6}" v="127" dt="2023-06-05T05:54:52.411"/>
    <p1510:client id="{A46ED4A6-7040-495F-BD3A-A4DA52E7F2AB}" v="41" dt="2022-08-11T07:33:10.614"/>
    <p1510:client id="{A4BC1099-365B-4943-BACB-2D6720106A70}" v="69" dt="2023-06-02T10:53:28.364"/>
    <p1510:client id="{A5A28B6F-6086-4096-A92C-7CD51DB53DE2}" v="630" dt="2022-08-10T17:05:32.739"/>
    <p1510:client id="{A69B14B4-8741-42FC-A0EE-E8A48669E5FA}" v="6" dt="2022-08-10T14:30:20.912"/>
    <p1510:client id="{A73BA8F1-B2BB-4569-9742-045C2C76D441}" v="1396" dt="2022-08-10T16:46:21.648"/>
    <p1510:client id="{A858856F-8F85-4916-9669-D9BFEDBBB789}" v="24" dt="2022-06-09T11:18:09.116"/>
    <p1510:client id="{A8DEBBFD-59CF-43A7-9D24-82E87CCF689F}" v="1916" dt="2022-07-12T17:44:58.141"/>
    <p1510:client id="{A9CBBCFC-7314-4C41-AE4F-3C14C6927226}" v="326" dt="2022-08-09T15:57:44.764"/>
    <p1510:client id="{AA7F32A9-A3A1-45C5-8258-657047F04BD1}" v="1084" dt="2023-06-07T12:44:57.353"/>
    <p1510:client id="{AAF819D3-0AB2-45BF-94A4-1689731C31FA}" v="11" dt="2022-09-07T16:44:00.032"/>
    <p1510:client id="{AD30CFC3-B952-4E54-A9C1-A7573272A648}" v="244" dt="2023-06-07T15:35:04.449"/>
    <p1510:client id="{AE92BA55-7EC6-4986-ADC4-5171FF209887}" v="1524" dt="2022-07-11T07:38:32.846"/>
    <p1510:client id="{AF1EAF50-FEF7-49EE-BA9A-B98A45EAAACE}" v="47" dt="2022-08-05T06:12:04.744"/>
    <p1510:client id="{B1A3B3CC-6C88-4E7A-9190-3245E8B66F4C}" v="228" dt="2023-06-21T09:35:04.549"/>
    <p1510:client id="{B442456C-E975-4A79-B6D9-7ABBBC17E255}" v="137" dt="2023-06-06T08:19:31.376"/>
    <p1510:client id="{B86EEF2E-FBF8-4E5B-A44D-9E185C5F7952}" v="162" dt="2023-05-03T09:49:16.746"/>
    <p1510:client id="{BB34AA0E-5C37-4A3A-AA44-B4F78E58D6D8}" v="26" dt="2022-08-23T13:01:12.578"/>
    <p1510:client id="{BBDFC0BD-ED41-46FD-BEA3-3EBF70D3731E}" v="6" dt="2022-08-08T07:16:25.335"/>
    <p1510:client id="{BC2319DF-F50C-4744-B30C-6746343CF728}" v="273" dt="2022-06-14T19:24:20.340"/>
    <p1510:client id="{BC3F7F6C-6B02-409E-BA82-CCE3C3DE35F1}" v="155" dt="2022-06-30T07:13:26.381"/>
    <p1510:client id="{BC46F205-895F-426C-9A41-EA657F4BBB9D}" v="381" dt="2022-08-05T10:50:29.041"/>
    <p1510:client id="{BF457DA1-CBC3-4654-AD97-BD6F43F605BD}" v="421" dt="2022-09-07T07:38:08.785"/>
    <p1510:client id="{C0465456-5346-494B-AE0A-0205DAE1B252}" v="180" dt="2022-08-10T14:21:39.645"/>
    <p1510:client id="{C06E84FA-3A2B-406F-A0E0-04CDAA1E8A1E}" v="330" dt="2023-06-06T13:31:56.466"/>
    <p1510:client id="{C1092AD1-C67C-4907-B50C-8B6992449596}" v="1447" dt="2023-06-07T13:34:11.531"/>
    <p1510:client id="{C2275314-C6F8-432F-9D64-CADC5E165B56}" v="633" dt="2023-06-21T08:57:24.600"/>
    <p1510:client id="{C3089F6C-A513-45E0-82B0-A8237B617C27}" v="5" dt="2022-07-11T15:25:58.878"/>
    <p1510:client id="{C61559C0-FBA9-4D4C-BA7F-1B2A3BD73D3C}" v="22" dt="2022-06-29T08:40:01.549"/>
    <p1510:client id="{C77A55A4-F09C-41D3-976C-426774E24EAB}" v="18" dt="2022-08-08T08:53:14.945"/>
    <p1510:client id="{C884B269-B137-4136-AD4C-ACE0ABC4AF9C}" v="79" dt="2022-09-08T12:57:26.360"/>
    <p1510:client id="{C9F5998B-9A06-4E3C-B261-8B63FADE471A}" v="462" dt="2022-08-05T10:42:00.716"/>
    <p1510:client id="{CA66DBB3-5EAD-4A5B-9C98-4F295CC2687E}" v="194" dt="2023-06-07T12:12:40.126"/>
    <p1510:client id="{CB4FBE11-32CF-4291-9AE1-0FF605E30A15}" v="99" dt="2022-06-14T19:41:10.808"/>
    <p1510:client id="{CBF9FA34-6930-4CDD-87DB-6EA1525FA015}" v="195" dt="2022-08-10T15:09:48.852"/>
    <p1510:client id="{CC292F22-6C24-4323-9E8D-C609E92AE05E}" v="16" dt="2022-07-12T15:33:00.556"/>
    <p1510:client id="{CD2B670C-2262-494A-84B6-C7B5AA24C169}" v="118" dt="2022-06-30T07:07:20.512"/>
    <p1510:client id="{CD955DA9-9593-44F0-BD4F-00BF69FF2794}" v="125" dt="2022-08-11T06:58:46.565"/>
    <p1510:client id="{CD9A26B6-B6C6-4BD6-9F0D-2B49661411A1}" v="407" dt="2022-09-07T14:13:19.368"/>
    <p1510:client id="{CE1D5924-8FBA-4776-A858-734A8FE94A47}" v="2" dt="2022-07-11T12:22:15.667"/>
    <p1510:client id="{CF3053C0-F4DD-4F70-BB52-D81E00FA653E}" v="2" dt="2022-06-24T10:58:49.063"/>
    <p1510:client id="{D1125E95-A3B4-4C42-8B1D-93A519489B7D}" v="1520" dt="2023-03-30T14:45:44.775"/>
    <p1510:client id="{D19E9BD4-116B-474D-A053-0D57A1274DFA}" v="4" dt="2022-06-29T15:00:54.805"/>
    <p1510:client id="{D1F0083B-C2AC-493B-8C0A-96BF5F97D832}" v="666" dt="2023-06-07T12:32:59.192"/>
    <p1510:client id="{D21198BE-8BB4-4B36-B36E-A3AFFF012A66}" v="4" dt="2022-09-07T07:41:51.825"/>
    <p1510:client id="{D614CDF0-03F0-4A1B-9F93-9CFC9655BD17}" v="354" dt="2023-06-21T11:43:26.566"/>
    <p1510:client id="{D87CA542-F358-40D6-BE29-96F0198B67C3}" v="138" dt="2022-06-28T17:26:19.843"/>
    <p1510:client id="{DA7C9510-C76A-4C9E-B5D5-35A200E38E2A}" v="50" dt="2023-06-21T10:06:56.431"/>
    <p1510:client id="{DB64BD67-3E0B-41B1-974B-EE3B12002A92}" v="1442" dt="2022-08-24T08:50:18.706"/>
    <p1510:client id="{DC5A2382-B45C-4D1E-AA3C-81694A702052}" v="3" dt="2022-07-11T08:41:57.300"/>
    <p1510:client id="{DC8B6C5E-83A9-4F49-A61C-A377C0F06337}" v="489" dt="2023-05-02T11:35:11.752"/>
    <p1510:client id="{DD8C7273-425C-4823-B259-583D39E37B73}" v="1255" dt="2023-07-19T07:32:08.933"/>
    <p1510:client id="{DEE8F34E-173C-4B73-BA98-F0E0790FD0F9}" v="1184" dt="2022-06-15T14:56:54.594"/>
    <p1510:client id="{E09AE517-F0F6-44D7-B209-F759BB90DD6B}" v="80" dt="2023-08-16T08:54:53.862"/>
    <p1510:client id="{E1A13143-8AEB-4A1D-AE03-A9FB615ECA42}" v="5" dt="2023-05-03T08:29:56.660"/>
    <p1510:client id="{E1AF5124-A7A1-48F1-B475-460B7B9F1E24}" v="2" dt="2022-07-12T12:21:36.546"/>
    <p1510:client id="{E1EE8239-E328-490C-9665-BB01D621D4C2}" v="237" dt="2023-07-05T09:36:24.012"/>
    <p1510:client id="{E2682142-9EF8-4E26-9C36-B7D0B4AACC97}" v="75" dt="2023-04-06T07:30:45.460"/>
    <p1510:client id="{E2713B98-A77A-40FE-BE9F-2917AFC77BD6}" v="369" dt="2023-08-16T15:12:09.236"/>
    <p1510:client id="{E487AC77-936D-4B81-9A48-44638F157EDE}" v="15" dt="2022-07-11T08:49:54.098"/>
    <p1510:client id="{E4FE05C6-D8B6-4793-B521-946B24667B67}" v="59" dt="2023-06-07T19:41:24.973"/>
    <p1510:client id="{E6F9BCE1-B612-4FFC-9A31-17469091315D}" v="166" dt="2022-08-24T08:31:49.427"/>
    <p1510:client id="{E8991B61-1A79-48C8-B56A-D30CAFA1D0AD}" v="81" dt="2022-08-10T15:05:36.480"/>
    <p1510:client id="{E9313102-006C-42E9-85F4-3A4EAE3FA992}" v="114" dt="2023-06-21T15:05:44.180"/>
    <p1510:client id="{EAD80130-4E3E-4756-8ADF-CD4905C31B06}" v="10" dt="2022-08-05T09:20:20.339"/>
    <p1510:client id="{EB6DA6DB-4897-4736-BF5C-FF62A8941DBB}" v="1" dt="2022-06-29T14:35:03.326"/>
    <p1510:client id="{EC2B4614-1FC4-48A1-B4B1-7463E8AFF8D0}" v="32" dt="2023-08-02T09:43:46.503"/>
    <p1510:client id="{ECDECC56-3916-4D30-B1F5-0B45CB415E4A}" v="1022" dt="2023-04-05T13:32:55.230"/>
    <p1510:client id="{ECE9B7C5-8F8B-4FE5-8190-9814FDF525D0}" v="760" dt="2022-07-08T11:20:41.276"/>
    <p1510:client id="{ED630C4F-996B-40A9-BBF9-98AA2C27AD64}" v="60" dt="2023-05-03T06:15:11.759"/>
    <p1510:client id="{EE1B7FA3-72D1-4ED4-8118-53953BE562D4}" v="567" dt="2022-08-24T09:20:50.637"/>
    <p1510:client id="{EF13A427-676C-4244-BFFE-AB153CE5295C}" v="68" dt="2022-08-24T09:23:37.589"/>
    <p1510:client id="{F2078A3E-952C-4ACA-A913-7F481E4E8E08}" v="523" dt="2022-08-08T06:53:23.892"/>
    <p1510:client id="{F4F4ABA4-151F-46A3-9A98-0CB16703CAFB}" v="486" dt="2023-06-05T13:26:00.356"/>
    <p1510:client id="{F5A2B837-0529-4E7D-B595-04F2DC9C0F84}" v="6" dt="2023-04-05T15:44:06.878"/>
    <p1510:client id="{F699244E-CA01-4F46-AA7C-09E6A49B728B}" v="93" dt="2022-06-29T14:43:23.537"/>
    <p1510:client id="{F72C738D-F924-4013-9AA5-ECBC8FDA710D}" v="593" dt="2022-08-08T07:03:07.770"/>
    <p1510:client id="{F79D3675-DE6E-44CD-9E60-141E2821C352}" v="301" dt="2023-06-07T04:46:50.916"/>
    <p1510:client id="{F7E08E86-7B2F-45F8-89E2-C2FD89E85183}" v="394" dt="2022-08-10T15:39:10.196"/>
    <p1510:client id="{F8988C11-E10C-4210-912A-2F57DF3F9004}" v="111" dt="2023-05-04T07:52:23.613"/>
    <p1510:client id="{FB7C238F-2F80-45F0-8E23-0776A86C6C12}" v="2590" dt="2023-07-18T17:19:12.2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341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SVDTA-CHAL3.vnf.local\dio\9_GRE\Suivi_reserves\2023\Graph_SEMEH\2023_SEMEH_GRAPH_Reserves_MAJ_Culots_Bourgogne_Centr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SVDTA-CHAL3.vnf.local\dio\9_GRE\Suivi_reserves\2023\Graph_SEMEH\2023_SEMEH_GRAPH_Reserves_MAJ_Culots_Bourgogne_Centr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Canal de Briare - Evolution de l'état des</a:t>
            </a:r>
            <a:r>
              <a:rPr lang="fr-FR" baseline="0"/>
              <a:t> ré</a:t>
            </a:r>
            <a:r>
              <a:rPr lang="fr-FR"/>
              <a:t>serves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5"/>
          <c:order val="0"/>
          <c:tx>
            <c:strRef>
              <c:f>Reserves!$B$4</c:f>
              <c:strCache>
                <c:ptCount val="1"/>
                <c:pt idx="0">
                  <c:v>Volume réserves 2019</c:v>
                </c:pt>
              </c:strCache>
            </c:strRef>
          </c:tx>
          <c:spPr>
            <a:ln w="28575" cap="rnd">
              <a:solidFill>
                <a:srgbClr val="68569A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68569A"/>
              </a:solidFill>
              <a:ln w="9525">
                <a:solidFill>
                  <a:srgbClr val="68569A"/>
                </a:solidFill>
              </a:ln>
              <a:effectLst/>
            </c:spPr>
          </c:marker>
          <c:val>
            <c:numRef>
              <c:f>Reserves!$B$5:$B$16</c:f>
              <c:numCache>
                <c:formatCode>0.00</c:formatCode>
                <c:ptCount val="12"/>
                <c:pt idx="0">
                  <c:v>1.8529999999999998</c:v>
                </c:pt>
                <c:pt idx="1">
                  <c:v>2.5129999999999999</c:v>
                </c:pt>
                <c:pt idx="2">
                  <c:v>2.9629999999999996</c:v>
                </c:pt>
                <c:pt idx="3">
                  <c:v>4.1129999999999995</c:v>
                </c:pt>
                <c:pt idx="4">
                  <c:v>4.0129999999999999</c:v>
                </c:pt>
                <c:pt idx="5">
                  <c:v>4.6129999999999995</c:v>
                </c:pt>
                <c:pt idx="6">
                  <c:v>3.6729999999999996</c:v>
                </c:pt>
                <c:pt idx="7">
                  <c:v>1.9929999999999999</c:v>
                </c:pt>
                <c:pt idx="8">
                  <c:v>0.85299999999999976</c:v>
                </c:pt>
                <c:pt idx="9">
                  <c:v>0.52299999999999991</c:v>
                </c:pt>
                <c:pt idx="10">
                  <c:v>0.79299999999999993</c:v>
                </c:pt>
                <c:pt idx="11">
                  <c:v>1.8929999999999998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D5-4FDA-987D-6723EC684942}"/>
            </c:ext>
          </c:extLst>
        </c:ser>
        <c:ser>
          <c:idx val="4"/>
          <c:order val="1"/>
          <c:tx>
            <c:strRef>
              <c:f>Reserves!$C$4</c:f>
              <c:strCache>
                <c:ptCount val="1"/>
                <c:pt idx="0">
                  <c:v>Volume réserves 2020</c:v>
                </c:pt>
              </c:strCache>
            </c:strRef>
          </c:tx>
          <c:spPr>
            <a:ln w="28575" cap="rnd">
              <a:solidFill>
                <a:srgbClr val="DE88CE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DE88CE"/>
              </a:solidFill>
              <a:ln w="9525">
                <a:solidFill>
                  <a:srgbClr val="DE88CE"/>
                </a:solidFill>
              </a:ln>
              <a:effectLst/>
            </c:spPr>
          </c:marker>
          <c:val>
            <c:numRef>
              <c:f>Reserves!$C$5:$C$16</c:f>
              <c:numCache>
                <c:formatCode>0.00</c:formatCode>
                <c:ptCount val="12"/>
                <c:pt idx="0">
                  <c:v>5.3330000000000002</c:v>
                </c:pt>
                <c:pt idx="1">
                  <c:v>7.5330000000000013</c:v>
                </c:pt>
                <c:pt idx="2">
                  <c:v>9.7330000000000005</c:v>
                </c:pt>
                <c:pt idx="3">
                  <c:v>9.673</c:v>
                </c:pt>
                <c:pt idx="4">
                  <c:v>8.4830000000000005</c:v>
                </c:pt>
                <c:pt idx="5">
                  <c:v>8.2030000000000012</c:v>
                </c:pt>
                <c:pt idx="6">
                  <c:v>6.5530000000000008</c:v>
                </c:pt>
                <c:pt idx="7">
                  <c:v>4.5830000000000002</c:v>
                </c:pt>
                <c:pt idx="8">
                  <c:v>3.2330000000000001</c:v>
                </c:pt>
                <c:pt idx="9">
                  <c:v>2.073</c:v>
                </c:pt>
                <c:pt idx="10">
                  <c:v>2.7229999999999999</c:v>
                </c:pt>
                <c:pt idx="11">
                  <c:v>2.2629999999999999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D5-4FDA-987D-6723EC684942}"/>
            </c:ext>
          </c:extLst>
        </c:ser>
        <c:ser>
          <c:idx val="0"/>
          <c:order val="2"/>
          <c:tx>
            <c:strRef>
              <c:f>Reserves!$D$4</c:f>
              <c:strCache>
                <c:ptCount val="1"/>
                <c:pt idx="0">
                  <c:v>Volume réserves 2021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tailEnd type="diamond"/>
              </a:ln>
              <a:effectLst/>
            </c:spPr>
          </c:marker>
          <c:cat>
            <c:strRef>
              <c:f>Reserves!$A$5:$A$16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Reserves!$D$5:$D$16</c:f>
              <c:numCache>
                <c:formatCode>General</c:formatCode>
                <c:ptCount val="12"/>
                <c:pt idx="0">
                  <c:v>3.5870000000000002</c:v>
                </c:pt>
                <c:pt idx="1">
                  <c:v>7.1920000000000002</c:v>
                </c:pt>
                <c:pt idx="2">
                  <c:v>9.5190000000000001</c:v>
                </c:pt>
                <c:pt idx="3">
                  <c:v>9.1300000000000008</c:v>
                </c:pt>
                <c:pt idx="4">
                  <c:v>8.8960000000000008</c:v>
                </c:pt>
                <c:pt idx="5">
                  <c:v>10.461</c:v>
                </c:pt>
                <c:pt idx="6">
                  <c:v>10.26</c:v>
                </c:pt>
                <c:pt idx="7">
                  <c:v>9.4090000000000007</c:v>
                </c:pt>
                <c:pt idx="8">
                  <c:v>8.2870000000000008</c:v>
                </c:pt>
                <c:pt idx="9">
                  <c:v>7.5439999999999996</c:v>
                </c:pt>
                <c:pt idx="10">
                  <c:v>6.3390000000000004</c:v>
                </c:pt>
                <c:pt idx="11">
                  <c:v>6.04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8D5-4FDA-987D-6723EC684942}"/>
            </c:ext>
          </c:extLst>
        </c:ser>
        <c:ser>
          <c:idx val="1"/>
          <c:order val="3"/>
          <c:tx>
            <c:strRef>
              <c:f>Reserves!$E$4</c:f>
              <c:strCache>
                <c:ptCount val="1"/>
                <c:pt idx="0">
                  <c:v>Volume réserves 2022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strRef>
              <c:f>Reserves!$A$5:$A$16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Reserves!$E$5:$E$16</c:f>
              <c:numCache>
                <c:formatCode>General</c:formatCode>
                <c:ptCount val="12"/>
                <c:pt idx="0">
                  <c:v>8.7690000000000001</c:v>
                </c:pt>
                <c:pt idx="1">
                  <c:v>9.5500000000000007</c:v>
                </c:pt>
                <c:pt idx="2">
                  <c:v>10.096</c:v>
                </c:pt>
                <c:pt idx="3">
                  <c:v>9.09</c:v>
                </c:pt>
                <c:pt idx="4">
                  <c:v>8.83</c:v>
                </c:pt>
                <c:pt idx="5">
                  <c:v>7.68</c:v>
                </c:pt>
                <c:pt idx="6">
                  <c:v>6.67</c:v>
                </c:pt>
                <c:pt idx="7">
                  <c:v>5.27</c:v>
                </c:pt>
                <c:pt idx="8">
                  <c:v>3.02</c:v>
                </c:pt>
                <c:pt idx="9">
                  <c:v>1.89</c:v>
                </c:pt>
                <c:pt idx="10">
                  <c:v>1.64</c:v>
                </c:pt>
                <c:pt idx="11">
                  <c:v>1.94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8D5-4FDA-987D-6723EC684942}"/>
            </c:ext>
          </c:extLst>
        </c:ser>
        <c:ser>
          <c:idx val="6"/>
          <c:order val="4"/>
          <c:tx>
            <c:strRef>
              <c:f>Reserves!$F$4</c:f>
              <c:strCache>
                <c:ptCount val="1"/>
                <c:pt idx="0">
                  <c:v>Volume réserves 2023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val>
            <c:numRef>
              <c:f>Reserves!$F$5:$F$16</c:f>
              <c:numCache>
                <c:formatCode>General</c:formatCode>
                <c:ptCount val="12"/>
                <c:pt idx="0">
                  <c:v>2.59</c:v>
                </c:pt>
                <c:pt idx="1">
                  <c:v>4.7</c:v>
                </c:pt>
                <c:pt idx="2">
                  <c:v>4.79</c:v>
                </c:pt>
                <c:pt idx="3">
                  <c:v>6.31</c:v>
                </c:pt>
                <c:pt idx="4">
                  <c:v>7.09</c:v>
                </c:pt>
                <c:pt idx="5">
                  <c:v>6.9</c:v>
                </c:pt>
                <c:pt idx="6">
                  <c:v>6.04</c:v>
                </c:pt>
                <c:pt idx="7">
                  <c:v>4.4800000000000004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8D5-4FDA-987D-6723EC684942}"/>
            </c:ext>
          </c:extLst>
        </c:ser>
        <c:ser>
          <c:idx val="2"/>
          <c:order val="5"/>
          <c:tx>
            <c:strRef>
              <c:f>Reserves!$G$4</c:f>
              <c:strCache>
                <c:ptCount val="1"/>
                <c:pt idx="0">
                  <c:v>Moyenne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Reserves!$A$5:$A$16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Reserves!$G$5:$G$16</c:f>
              <c:numCache>
                <c:formatCode>0.0</c:formatCode>
                <c:ptCount val="12"/>
                <c:pt idx="0">
                  <c:v>4.5356759999999996</c:v>
                </c:pt>
                <c:pt idx="1">
                  <c:v>6.8400518000000012</c:v>
                </c:pt>
                <c:pt idx="2">
                  <c:v>7.9376135999999997</c:v>
                </c:pt>
                <c:pt idx="3">
                  <c:v>8.6986223999999996</c:v>
                </c:pt>
                <c:pt idx="4">
                  <c:v>8.7043110000000006</c:v>
                </c:pt>
                <c:pt idx="5">
                  <c:v>8.7844410000000011</c:v>
                </c:pt>
                <c:pt idx="6">
                  <c:v>7.8079706000000009</c:v>
                </c:pt>
                <c:pt idx="7">
                  <c:v>6.3938084000000002</c:v>
                </c:pt>
                <c:pt idx="8">
                  <c:v>4.8769834000000003</c:v>
                </c:pt>
                <c:pt idx="9">
                  <c:v>3.6233279999999999</c:v>
                </c:pt>
                <c:pt idx="10">
                  <c:v>3.34</c:v>
                </c:pt>
                <c:pt idx="11">
                  <c:v>3.4511295999999998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8D5-4FDA-987D-6723EC684942}"/>
            </c:ext>
          </c:extLst>
        </c:ser>
        <c:ser>
          <c:idx val="3"/>
          <c:order val="6"/>
          <c:tx>
            <c:strRef>
              <c:f>Reserves!$H$4</c:f>
              <c:strCache>
                <c:ptCount val="1"/>
                <c:pt idx="0">
                  <c:v>Maximum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cat>
            <c:strRef>
              <c:f>Reserves!$A$5:$A$16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Reserves!$H$5:$H$16</c:f>
              <c:numCache>
                <c:formatCode>0.0</c:formatCode>
                <c:ptCount val="12"/>
                <c:pt idx="0">
                  <c:v>11.2</c:v>
                </c:pt>
                <c:pt idx="1">
                  <c:v>11.2</c:v>
                </c:pt>
                <c:pt idx="2">
                  <c:v>11.2</c:v>
                </c:pt>
                <c:pt idx="3">
                  <c:v>11.2</c:v>
                </c:pt>
                <c:pt idx="4">
                  <c:v>11.2</c:v>
                </c:pt>
                <c:pt idx="5">
                  <c:v>11.2</c:v>
                </c:pt>
                <c:pt idx="6">
                  <c:v>11.2</c:v>
                </c:pt>
                <c:pt idx="7">
                  <c:v>11.2</c:v>
                </c:pt>
                <c:pt idx="8">
                  <c:v>11.2</c:v>
                </c:pt>
                <c:pt idx="9">
                  <c:v>11.2</c:v>
                </c:pt>
                <c:pt idx="10">
                  <c:v>11.2</c:v>
                </c:pt>
                <c:pt idx="11">
                  <c:v>11.2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8D5-4FDA-987D-6723EC6849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5734400"/>
        <c:axId val="415733744"/>
      </c:lineChart>
      <c:catAx>
        <c:axId val="4157344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Mois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5733744"/>
        <c:crosses val="autoZero"/>
        <c:auto val="0"/>
        <c:lblAlgn val="ctr"/>
        <c:lblOffset val="100"/>
        <c:noMultiLvlLbl val="0"/>
      </c:catAx>
      <c:valAx>
        <c:axId val="415733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Volume</a:t>
                </a:r>
                <a:r>
                  <a:rPr lang="fr-FR" baseline="0"/>
                  <a:t> remplissage barrages (Mm</a:t>
                </a:r>
                <a:r>
                  <a:rPr lang="fr-FR" baseline="30000"/>
                  <a:t>3</a:t>
                </a:r>
                <a:r>
                  <a:rPr lang="fr-FR" baseline="0"/>
                  <a:t>)</a:t>
                </a:r>
                <a:endParaRPr lang="fr-F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5734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Canal de Briare - Evolution de l'état des</a:t>
            </a:r>
            <a:r>
              <a:rPr lang="fr-FR" baseline="0"/>
              <a:t> ré</a:t>
            </a:r>
            <a:r>
              <a:rPr lang="fr-FR"/>
              <a:t>serves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5"/>
          <c:order val="0"/>
          <c:tx>
            <c:strRef>
              <c:f>Reserves!$B$4</c:f>
              <c:strCache>
                <c:ptCount val="1"/>
                <c:pt idx="0">
                  <c:v>Volume réserves 2019</c:v>
                </c:pt>
              </c:strCache>
            </c:strRef>
          </c:tx>
          <c:spPr>
            <a:ln w="28575" cap="rnd">
              <a:solidFill>
                <a:srgbClr val="68569A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68569A"/>
              </a:solidFill>
              <a:ln w="9525">
                <a:solidFill>
                  <a:srgbClr val="68569A"/>
                </a:solidFill>
              </a:ln>
              <a:effectLst/>
            </c:spPr>
          </c:marker>
          <c:val>
            <c:numRef>
              <c:f>Reserves!$B$5:$B$16</c:f>
              <c:numCache>
                <c:formatCode>0.00</c:formatCode>
                <c:ptCount val="12"/>
                <c:pt idx="0">
                  <c:v>1.8529999999999998</c:v>
                </c:pt>
                <c:pt idx="1">
                  <c:v>2.5129999999999999</c:v>
                </c:pt>
                <c:pt idx="2">
                  <c:v>2.9629999999999996</c:v>
                </c:pt>
                <c:pt idx="3">
                  <c:v>4.1129999999999995</c:v>
                </c:pt>
                <c:pt idx="4">
                  <c:v>4.0129999999999999</c:v>
                </c:pt>
                <c:pt idx="5">
                  <c:v>4.6129999999999995</c:v>
                </c:pt>
                <c:pt idx="6">
                  <c:v>3.6729999999999996</c:v>
                </c:pt>
                <c:pt idx="7">
                  <c:v>1.9929999999999999</c:v>
                </c:pt>
                <c:pt idx="8">
                  <c:v>0.85299999999999976</c:v>
                </c:pt>
                <c:pt idx="9">
                  <c:v>0.52299999999999991</c:v>
                </c:pt>
                <c:pt idx="10">
                  <c:v>0.79299999999999993</c:v>
                </c:pt>
                <c:pt idx="11">
                  <c:v>1.8929999999999998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2E-41E7-910F-40C56A041CF1}"/>
            </c:ext>
          </c:extLst>
        </c:ser>
        <c:ser>
          <c:idx val="4"/>
          <c:order val="1"/>
          <c:tx>
            <c:strRef>
              <c:f>Reserves!$C$4</c:f>
              <c:strCache>
                <c:ptCount val="1"/>
                <c:pt idx="0">
                  <c:v>Volume réserves 2020</c:v>
                </c:pt>
              </c:strCache>
            </c:strRef>
          </c:tx>
          <c:spPr>
            <a:ln w="28575" cap="rnd">
              <a:solidFill>
                <a:srgbClr val="DE88CE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DE88CE"/>
              </a:solidFill>
              <a:ln w="9525">
                <a:solidFill>
                  <a:srgbClr val="DE88CE"/>
                </a:solidFill>
              </a:ln>
              <a:effectLst/>
            </c:spPr>
          </c:marker>
          <c:val>
            <c:numRef>
              <c:f>Reserves!$C$5:$C$16</c:f>
              <c:numCache>
                <c:formatCode>0.00</c:formatCode>
                <c:ptCount val="12"/>
                <c:pt idx="0">
                  <c:v>5.3330000000000002</c:v>
                </c:pt>
                <c:pt idx="1">
                  <c:v>7.5330000000000013</c:v>
                </c:pt>
                <c:pt idx="2">
                  <c:v>9.7330000000000005</c:v>
                </c:pt>
                <c:pt idx="3">
                  <c:v>9.673</c:v>
                </c:pt>
                <c:pt idx="4">
                  <c:v>8.4830000000000005</c:v>
                </c:pt>
                <c:pt idx="5">
                  <c:v>8.2030000000000012</c:v>
                </c:pt>
                <c:pt idx="6">
                  <c:v>6.5530000000000008</c:v>
                </c:pt>
                <c:pt idx="7">
                  <c:v>4.5830000000000002</c:v>
                </c:pt>
                <c:pt idx="8">
                  <c:v>3.2330000000000001</c:v>
                </c:pt>
                <c:pt idx="9">
                  <c:v>2.073</c:v>
                </c:pt>
                <c:pt idx="10">
                  <c:v>2.7229999999999999</c:v>
                </c:pt>
                <c:pt idx="11">
                  <c:v>2.2629999999999999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A2E-41E7-910F-40C56A041CF1}"/>
            </c:ext>
          </c:extLst>
        </c:ser>
        <c:ser>
          <c:idx val="0"/>
          <c:order val="2"/>
          <c:tx>
            <c:strRef>
              <c:f>Reserves!$D$4</c:f>
              <c:strCache>
                <c:ptCount val="1"/>
                <c:pt idx="0">
                  <c:v>Volume réserves 2021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tailEnd type="diamond"/>
              </a:ln>
              <a:effectLst/>
            </c:spPr>
          </c:marker>
          <c:cat>
            <c:strRef>
              <c:f>Reserves!$A$5:$A$16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Reserves!$D$5:$D$16</c:f>
              <c:numCache>
                <c:formatCode>General</c:formatCode>
                <c:ptCount val="12"/>
                <c:pt idx="0">
                  <c:v>3.5870000000000002</c:v>
                </c:pt>
                <c:pt idx="1">
                  <c:v>7.1920000000000002</c:v>
                </c:pt>
                <c:pt idx="2">
                  <c:v>9.5190000000000001</c:v>
                </c:pt>
                <c:pt idx="3">
                  <c:v>9.1300000000000008</c:v>
                </c:pt>
                <c:pt idx="4">
                  <c:v>8.8960000000000008</c:v>
                </c:pt>
                <c:pt idx="5">
                  <c:v>10.461</c:v>
                </c:pt>
                <c:pt idx="6">
                  <c:v>10.26</c:v>
                </c:pt>
                <c:pt idx="7">
                  <c:v>9.4090000000000007</c:v>
                </c:pt>
                <c:pt idx="8">
                  <c:v>8.2870000000000008</c:v>
                </c:pt>
                <c:pt idx="9">
                  <c:v>7.5439999999999996</c:v>
                </c:pt>
                <c:pt idx="10">
                  <c:v>6.3390000000000004</c:v>
                </c:pt>
                <c:pt idx="11">
                  <c:v>6.04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A2E-41E7-910F-40C56A041CF1}"/>
            </c:ext>
          </c:extLst>
        </c:ser>
        <c:ser>
          <c:idx val="1"/>
          <c:order val="3"/>
          <c:tx>
            <c:strRef>
              <c:f>Reserves!$E$4</c:f>
              <c:strCache>
                <c:ptCount val="1"/>
                <c:pt idx="0">
                  <c:v>Volume réserves 2022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strRef>
              <c:f>Reserves!$A$5:$A$16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Reserves!$E$5:$E$16</c:f>
              <c:numCache>
                <c:formatCode>General</c:formatCode>
                <c:ptCount val="12"/>
                <c:pt idx="0">
                  <c:v>8.7690000000000001</c:v>
                </c:pt>
                <c:pt idx="1">
                  <c:v>9.5500000000000007</c:v>
                </c:pt>
                <c:pt idx="2">
                  <c:v>10.096</c:v>
                </c:pt>
                <c:pt idx="3">
                  <c:v>9.09</c:v>
                </c:pt>
                <c:pt idx="4">
                  <c:v>8.83</c:v>
                </c:pt>
                <c:pt idx="5">
                  <c:v>7.68</c:v>
                </c:pt>
                <c:pt idx="6">
                  <c:v>6.67</c:v>
                </c:pt>
                <c:pt idx="7">
                  <c:v>5.27</c:v>
                </c:pt>
                <c:pt idx="8">
                  <c:v>3.02</c:v>
                </c:pt>
                <c:pt idx="9">
                  <c:v>1.89</c:v>
                </c:pt>
                <c:pt idx="10">
                  <c:v>1.64</c:v>
                </c:pt>
                <c:pt idx="11">
                  <c:v>1.94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A2E-41E7-910F-40C56A041CF1}"/>
            </c:ext>
          </c:extLst>
        </c:ser>
        <c:ser>
          <c:idx val="6"/>
          <c:order val="4"/>
          <c:tx>
            <c:strRef>
              <c:f>Reserves!$F$4</c:f>
              <c:strCache>
                <c:ptCount val="1"/>
                <c:pt idx="0">
                  <c:v>Volume réserves 2023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val>
            <c:numRef>
              <c:f>Reserves!$F$5:$F$16</c:f>
              <c:numCache>
                <c:formatCode>General</c:formatCode>
                <c:ptCount val="12"/>
                <c:pt idx="0">
                  <c:v>2.59</c:v>
                </c:pt>
                <c:pt idx="1">
                  <c:v>4.7</c:v>
                </c:pt>
                <c:pt idx="2">
                  <c:v>4.79</c:v>
                </c:pt>
                <c:pt idx="3">
                  <c:v>6.31</c:v>
                </c:pt>
                <c:pt idx="4">
                  <c:v>7.09</c:v>
                </c:pt>
                <c:pt idx="5">
                  <c:v>6.9</c:v>
                </c:pt>
                <c:pt idx="6">
                  <c:v>6.04</c:v>
                </c:pt>
                <c:pt idx="7">
                  <c:v>4.4800000000000004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A2E-41E7-910F-40C56A041CF1}"/>
            </c:ext>
          </c:extLst>
        </c:ser>
        <c:ser>
          <c:idx val="2"/>
          <c:order val="5"/>
          <c:tx>
            <c:strRef>
              <c:f>Reserves!$G$4</c:f>
              <c:strCache>
                <c:ptCount val="1"/>
                <c:pt idx="0">
                  <c:v>Moyenne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Reserves!$A$5:$A$16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Reserves!$G$5:$G$16</c:f>
              <c:numCache>
                <c:formatCode>0.0</c:formatCode>
                <c:ptCount val="12"/>
                <c:pt idx="0">
                  <c:v>4.5356759999999996</c:v>
                </c:pt>
                <c:pt idx="1">
                  <c:v>6.8400518000000012</c:v>
                </c:pt>
                <c:pt idx="2">
                  <c:v>7.9376135999999997</c:v>
                </c:pt>
                <c:pt idx="3">
                  <c:v>8.6986223999999996</c:v>
                </c:pt>
                <c:pt idx="4">
                  <c:v>8.7043110000000006</c:v>
                </c:pt>
                <c:pt idx="5">
                  <c:v>8.7844410000000011</c:v>
                </c:pt>
                <c:pt idx="6">
                  <c:v>7.8079706000000009</c:v>
                </c:pt>
                <c:pt idx="7">
                  <c:v>6.3938084000000002</c:v>
                </c:pt>
                <c:pt idx="8">
                  <c:v>4.8769834000000003</c:v>
                </c:pt>
                <c:pt idx="9">
                  <c:v>3.6233279999999999</c:v>
                </c:pt>
                <c:pt idx="10">
                  <c:v>3.34</c:v>
                </c:pt>
                <c:pt idx="11">
                  <c:v>3.4511295999999998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A2E-41E7-910F-40C56A041CF1}"/>
            </c:ext>
          </c:extLst>
        </c:ser>
        <c:ser>
          <c:idx val="3"/>
          <c:order val="6"/>
          <c:tx>
            <c:strRef>
              <c:f>Reserves!$H$4</c:f>
              <c:strCache>
                <c:ptCount val="1"/>
                <c:pt idx="0">
                  <c:v>Maximum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cat>
            <c:strRef>
              <c:f>Reserves!$A$5:$A$16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Reserves!$H$5:$H$16</c:f>
              <c:numCache>
                <c:formatCode>0.0</c:formatCode>
                <c:ptCount val="12"/>
                <c:pt idx="0">
                  <c:v>11.2</c:v>
                </c:pt>
                <c:pt idx="1">
                  <c:v>11.2</c:v>
                </c:pt>
                <c:pt idx="2">
                  <c:v>11.2</c:v>
                </c:pt>
                <c:pt idx="3">
                  <c:v>11.2</c:v>
                </c:pt>
                <c:pt idx="4">
                  <c:v>11.2</c:v>
                </c:pt>
                <c:pt idx="5">
                  <c:v>11.2</c:v>
                </c:pt>
                <c:pt idx="6">
                  <c:v>11.2</c:v>
                </c:pt>
                <c:pt idx="7">
                  <c:v>11.2</c:v>
                </c:pt>
                <c:pt idx="8">
                  <c:v>11.2</c:v>
                </c:pt>
                <c:pt idx="9">
                  <c:v>11.2</c:v>
                </c:pt>
                <c:pt idx="10">
                  <c:v>11.2</c:v>
                </c:pt>
                <c:pt idx="11">
                  <c:v>11.2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A2E-41E7-910F-40C56A041C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5734400"/>
        <c:axId val="415733744"/>
      </c:lineChart>
      <c:catAx>
        <c:axId val="4157344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Mois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5733744"/>
        <c:crosses val="autoZero"/>
        <c:auto val="0"/>
        <c:lblAlgn val="ctr"/>
        <c:lblOffset val="100"/>
        <c:noMultiLvlLbl val="0"/>
      </c:catAx>
      <c:valAx>
        <c:axId val="415733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Volume</a:t>
                </a:r>
                <a:r>
                  <a:rPr lang="fr-FR" baseline="0"/>
                  <a:t> remplissage barrages (Mm</a:t>
                </a:r>
                <a:r>
                  <a:rPr lang="fr-FR" baseline="30000"/>
                  <a:t>3</a:t>
                </a:r>
                <a:r>
                  <a:rPr lang="fr-FR" baseline="0"/>
                  <a:t>)</a:t>
                </a:r>
                <a:endParaRPr lang="fr-F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5734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Canal du Centre - Evolution de l'état des réserves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Reserves!$P$4</c:f>
              <c:strCache>
                <c:ptCount val="1"/>
                <c:pt idx="0">
                  <c:v>Volume réserves 2019</c:v>
                </c:pt>
              </c:strCache>
            </c:strRef>
          </c:tx>
          <c:spPr>
            <a:ln w="28575" cap="rnd">
              <a:solidFill>
                <a:srgbClr val="68569A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68569A"/>
              </a:solidFill>
              <a:ln w="9525">
                <a:solidFill>
                  <a:srgbClr val="68569A"/>
                </a:solidFill>
              </a:ln>
              <a:effectLst/>
            </c:spPr>
          </c:marker>
          <c:val>
            <c:numRef>
              <c:f>Reserves!$P$5:$P$16</c:f>
              <c:numCache>
                <c:formatCode>General</c:formatCode>
                <c:ptCount val="12"/>
                <c:pt idx="0">
                  <c:v>3.26</c:v>
                </c:pt>
                <c:pt idx="1">
                  <c:v>4.4800000000000004</c:v>
                </c:pt>
                <c:pt idx="2">
                  <c:v>5.66</c:v>
                </c:pt>
                <c:pt idx="3">
                  <c:v>6.97</c:v>
                </c:pt>
                <c:pt idx="4">
                  <c:v>6.61</c:v>
                </c:pt>
                <c:pt idx="5">
                  <c:v>5.5</c:v>
                </c:pt>
                <c:pt idx="6">
                  <c:v>3.88</c:v>
                </c:pt>
                <c:pt idx="7">
                  <c:v>1.52</c:v>
                </c:pt>
                <c:pt idx="8">
                  <c:v>0.96</c:v>
                </c:pt>
                <c:pt idx="9">
                  <c:v>0.64</c:v>
                </c:pt>
                <c:pt idx="10">
                  <c:v>1.44</c:v>
                </c:pt>
                <c:pt idx="11">
                  <c:v>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78-49B0-8927-8735419920B7}"/>
            </c:ext>
          </c:extLst>
        </c:ser>
        <c:ser>
          <c:idx val="0"/>
          <c:order val="1"/>
          <c:tx>
            <c:strRef>
              <c:f>Reserves!$Q$4</c:f>
              <c:strCache>
                <c:ptCount val="1"/>
                <c:pt idx="0">
                  <c:v>Volume réserves 2020</c:v>
                </c:pt>
              </c:strCache>
            </c:strRef>
          </c:tx>
          <c:spPr>
            <a:ln w="28575" cap="rnd">
              <a:solidFill>
                <a:srgbClr val="DE88CE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DE88CE"/>
              </a:solidFill>
              <a:ln w="9525">
                <a:solidFill>
                  <a:srgbClr val="DE88CE"/>
                </a:solidFill>
              </a:ln>
              <a:effectLst/>
            </c:spPr>
          </c:marker>
          <c:val>
            <c:numRef>
              <c:f>Reserves!$Q$5:$Q$16</c:f>
              <c:numCache>
                <c:formatCode>General</c:formatCode>
                <c:ptCount val="12"/>
                <c:pt idx="0">
                  <c:v>7.32</c:v>
                </c:pt>
                <c:pt idx="1">
                  <c:v>8.68</c:v>
                </c:pt>
                <c:pt idx="2">
                  <c:v>11.02</c:v>
                </c:pt>
                <c:pt idx="3">
                  <c:v>11.03</c:v>
                </c:pt>
                <c:pt idx="4">
                  <c:v>10.88</c:v>
                </c:pt>
                <c:pt idx="5">
                  <c:v>10.029999999999999</c:v>
                </c:pt>
                <c:pt idx="6">
                  <c:v>8.9</c:v>
                </c:pt>
                <c:pt idx="7">
                  <c:v>5.83</c:v>
                </c:pt>
                <c:pt idx="8">
                  <c:v>2.77</c:v>
                </c:pt>
                <c:pt idx="9">
                  <c:v>1.53</c:v>
                </c:pt>
                <c:pt idx="10">
                  <c:v>3.01</c:v>
                </c:pt>
                <c:pt idx="11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78-49B0-8927-8735419920B7}"/>
            </c:ext>
          </c:extLst>
        </c:ser>
        <c:ser>
          <c:idx val="12"/>
          <c:order val="2"/>
          <c:tx>
            <c:strRef>
              <c:f>Reserves!$R$4</c:f>
              <c:strCache>
                <c:ptCount val="1"/>
                <c:pt idx="0">
                  <c:v>Volume réserves 2021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strRef>
              <c:f>Reserves!$A$5:$A$16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Reserves!$R$5:$R$16</c:f>
              <c:numCache>
                <c:formatCode>General</c:formatCode>
                <c:ptCount val="12"/>
                <c:pt idx="0">
                  <c:v>6</c:v>
                </c:pt>
                <c:pt idx="1">
                  <c:v>10.119999999999999</c:v>
                </c:pt>
                <c:pt idx="2">
                  <c:v>11.46</c:v>
                </c:pt>
                <c:pt idx="3">
                  <c:v>11.29</c:v>
                </c:pt>
                <c:pt idx="4">
                  <c:v>11.35</c:v>
                </c:pt>
                <c:pt idx="5">
                  <c:v>11.53</c:v>
                </c:pt>
                <c:pt idx="6">
                  <c:v>11.47</c:v>
                </c:pt>
                <c:pt idx="7">
                  <c:v>11.24</c:v>
                </c:pt>
                <c:pt idx="8">
                  <c:v>8.74</c:v>
                </c:pt>
                <c:pt idx="9">
                  <c:v>7.74</c:v>
                </c:pt>
                <c:pt idx="10">
                  <c:v>7.36</c:v>
                </c:pt>
                <c:pt idx="11">
                  <c:v>8.14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E78-49B0-8927-8735419920B7}"/>
            </c:ext>
          </c:extLst>
        </c:ser>
        <c:ser>
          <c:idx val="13"/>
          <c:order val="3"/>
          <c:tx>
            <c:strRef>
              <c:f>Reserves!$S$4</c:f>
              <c:strCache>
                <c:ptCount val="1"/>
                <c:pt idx="0">
                  <c:v>Volume réserves 2022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strRef>
              <c:f>Reserves!$A$5:$A$16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Reserves!$S$5:$S$16</c:f>
              <c:numCache>
                <c:formatCode>General</c:formatCode>
                <c:ptCount val="12"/>
                <c:pt idx="0">
                  <c:v>10.8</c:v>
                </c:pt>
                <c:pt idx="1">
                  <c:v>11.15</c:v>
                </c:pt>
                <c:pt idx="2">
                  <c:v>11.34</c:v>
                </c:pt>
                <c:pt idx="3">
                  <c:v>11.22</c:v>
                </c:pt>
                <c:pt idx="4">
                  <c:v>11.06</c:v>
                </c:pt>
                <c:pt idx="5">
                  <c:v>9.23</c:v>
                </c:pt>
                <c:pt idx="6">
                  <c:v>7.97</c:v>
                </c:pt>
                <c:pt idx="7">
                  <c:v>5.01</c:v>
                </c:pt>
                <c:pt idx="8">
                  <c:v>1.86</c:v>
                </c:pt>
                <c:pt idx="9">
                  <c:v>0.52</c:v>
                </c:pt>
                <c:pt idx="10">
                  <c:v>0.65</c:v>
                </c:pt>
                <c:pt idx="11">
                  <c:v>2.11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E78-49B0-8927-8735419920B7}"/>
            </c:ext>
          </c:extLst>
        </c:ser>
        <c:ser>
          <c:idx val="2"/>
          <c:order val="4"/>
          <c:tx>
            <c:strRef>
              <c:f>Reserves!$T$4</c:f>
              <c:strCache>
                <c:ptCount val="1"/>
                <c:pt idx="0">
                  <c:v>Volume réserves 2023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75000"/>
                </a:schemeClr>
              </a:solidFill>
              <a:ln w="9525">
                <a:solidFill>
                  <a:schemeClr val="accent5">
                    <a:lumMod val="75000"/>
                  </a:schemeClr>
                </a:solidFill>
              </a:ln>
              <a:effectLst/>
            </c:spPr>
          </c:marker>
          <c:val>
            <c:numRef>
              <c:f>Reserves!$T$5:$T$16</c:f>
              <c:numCache>
                <c:formatCode>General</c:formatCode>
                <c:ptCount val="12"/>
                <c:pt idx="0">
                  <c:v>5.07</c:v>
                </c:pt>
                <c:pt idx="1">
                  <c:v>7.57</c:v>
                </c:pt>
                <c:pt idx="2">
                  <c:v>7.9</c:v>
                </c:pt>
                <c:pt idx="3">
                  <c:v>9.2100000000000009</c:v>
                </c:pt>
                <c:pt idx="4">
                  <c:v>9.66</c:v>
                </c:pt>
                <c:pt idx="5">
                  <c:v>9.6199999999999992</c:v>
                </c:pt>
                <c:pt idx="6">
                  <c:v>7.98</c:v>
                </c:pt>
                <c:pt idx="7">
                  <c:v>5.92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E78-49B0-8927-8735419920B7}"/>
            </c:ext>
          </c:extLst>
        </c:ser>
        <c:ser>
          <c:idx val="14"/>
          <c:order val="5"/>
          <c:tx>
            <c:strRef>
              <c:f>Reserves!$U$4</c:f>
              <c:strCache>
                <c:ptCount val="1"/>
                <c:pt idx="0">
                  <c:v>Moyenne 10 ans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hemeClr val="accent3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strRef>
              <c:f>Reserves!$A$5:$A$16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Reserves!$U$5:$U$16</c:f>
              <c:numCache>
                <c:formatCode>General</c:formatCode>
                <c:ptCount val="12"/>
                <c:pt idx="0">
                  <c:v>5.54</c:v>
                </c:pt>
                <c:pt idx="1">
                  <c:v>8.27</c:v>
                </c:pt>
                <c:pt idx="2">
                  <c:v>9.67</c:v>
                </c:pt>
                <c:pt idx="3">
                  <c:v>10.32</c:v>
                </c:pt>
                <c:pt idx="4">
                  <c:v>10.220000000000001</c:v>
                </c:pt>
                <c:pt idx="5">
                  <c:v>9.73</c:v>
                </c:pt>
                <c:pt idx="6">
                  <c:v>8.34</c:v>
                </c:pt>
                <c:pt idx="7">
                  <c:v>6.45</c:v>
                </c:pt>
                <c:pt idx="8">
                  <c:v>3.74</c:v>
                </c:pt>
                <c:pt idx="9">
                  <c:v>2.2799999999999998</c:v>
                </c:pt>
                <c:pt idx="10">
                  <c:v>1.92</c:v>
                </c:pt>
                <c:pt idx="11">
                  <c:v>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E78-49B0-8927-8735419920B7}"/>
            </c:ext>
          </c:extLst>
        </c:ser>
        <c:ser>
          <c:idx val="15"/>
          <c:order val="6"/>
          <c:tx>
            <c:strRef>
              <c:f>Reserves!$V$4</c:f>
              <c:strCache>
                <c:ptCount val="1"/>
                <c:pt idx="0">
                  <c:v>Moyenne 20 ans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cat>
            <c:strRef>
              <c:f>Reserves!$A$5:$A$16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Reserves!$V$5:$V$16</c:f>
              <c:numCache>
                <c:formatCode>General</c:formatCode>
                <c:ptCount val="12"/>
                <c:pt idx="0">
                  <c:v>4.58</c:v>
                </c:pt>
                <c:pt idx="1">
                  <c:v>7.19</c:v>
                </c:pt>
                <c:pt idx="2">
                  <c:v>8.52</c:v>
                </c:pt>
                <c:pt idx="3">
                  <c:v>9.3699999999999992</c:v>
                </c:pt>
                <c:pt idx="4">
                  <c:v>9.43</c:v>
                </c:pt>
                <c:pt idx="5">
                  <c:v>8.9499999999999993</c:v>
                </c:pt>
                <c:pt idx="6">
                  <c:v>7.54</c:v>
                </c:pt>
                <c:pt idx="7">
                  <c:v>5.72</c:v>
                </c:pt>
                <c:pt idx="8">
                  <c:v>2.6</c:v>
                </c:pt>
                <c:pt idx="9">
                  <c:v>1.1399999999999999</c:v>
                </c:pt>
                <c:pt idx="10">
                  <c:v>0.75</c:v>
                </c:pt>
                <c:pt idx="11">
                  <c:v>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E78-49B0-8927-8735419920B7}"/>
            </c:ext>
          </c:extLst>
        </c:ser>
        <c:ser>
          <c:idx val="16"/>
          <c:order val="7"/>
          <c:tx>
            <c:strRef>
              <c:f>Reserves!$W$4</c:f>
              <c:strCache>
                <c:ptCount val="1"/>
                <c:pt idx="0">
                  <c:v>Maximum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cat>
            <c:strRef>
              <c:f>Reserves!$A$5:$A$16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Reserves!$W$5:$W$16</c:f>
              <c:numCache>
                <c:formatCode>General</c:formatCode>
                <c:ptCount val="12"/>
                <c:pt idx="0">
                  <c:v>11.56</c:v>
                </c:pt>
                <c:pt idx="1">
                  <c:v>11.56</c:v>
                </c:pt>
                <c:pt idx="2">
                  <c:v>11.56</c:v>
                </c:pt>
                <c:pt idx="3">
                  <c:v>11.56</c:v>
                </c:pt>
                <c:pt idx="4">
                  <c:v>11.56</c:v>
                </c:pt>
                <c:pt idx="5">
                  <c:v>11.56</c:v>
                </c:pt>
                <c:pt idx="6">
                  <c:v>11.56</c:v>
                </c:pt>
                <c:pt idx="7">
                  <c:v>11.56</c:v>
                </c:pt>
                <c:pt idx="8">
                  <c:v>11.56</c:v>
                </c:pt>
                <c:pt idx="9">
                  <c:v>11.56</c:v>
                </c:pt>
                <c:pt idx="10">
                  <c:v>11.56</c:v>
                </c:pt>
                <c:pt idx="11">
                  <c:v>11.56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E78-49B0-8927-8735419920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6237432"/>
        <c:axId val="506236448"/>
      </c:lineChart>
      <c:catAx>
        <c:axId val="5062374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06236448"/>
        <c:crosses val="autoZero"/>
        <c:auto val="1"/>
        <c:lblAlgn val="ctr"/>
        <c:lblOffset val="100"/>
        <c:noMultiLvlLbl val="0"/>
      </c:catAx>
      <c:valAx>
        <c:axId val="50623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Volume remplissage barrages (Mm</a:t>
                </a:r>
                <a:r>
                  <a:rPr lang="en-US" baseline="30000"/>
                  <a:t>3</a:t>
                </a:r>
                <a:r>
                  <a:rPr lang="en-US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06237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Canal</a:t>
            </a:r>
            <a:r>
              <a:rPr lang="fr-FR" baseline="0"/>
              <a:t> de Bourgogne - Evolution de l'état des réserves</a:t>
            </a:r>
            <a:endParaRPr lang="fr-FR"/>
          </a:p>
        </c:rich>
      </c:tx>
      <c:layout>
        <c:manualLayout>
          <c:xMode val="edge"/>
          <c:yMode val="edge"/>
          <c:x val="0.33883533413221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Reserves!$I$4</c:f>
              <c:strCache>
                <c:ptCount val="1"/>
                <c:pt idx="0">
                  <c:v>Volume réserves 2019</c:v>
                </c:pt>
              </c:strCache>
            </c:strRef>
          </c:tx>
          <c:spPr>
            <a:ln w="28575" cap="rnd">
              <a:solidFill>
                <a:srgbClr val="68569A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68569A"/>
              </a:solidFill>
              <a:ln w="9525">
                <a:solidFill>
                  <a:srgbClr val="68569A"/>
                </a:solidFill>
              </a:ln>
              <a:effectLst/>
            </c:spPr>
          </c:marker>
          <c:val>
            <c:numRef>
              <c:f>Reserves!$I$5:$I$16</c:f>
              <c:numCache>
                <c:formatCode>0.00</c:formatCode>
                <c:ptCount val="12"/>
                <c:pt idx="0">
                  <c:v>8.1190479999999994</c:v>
                </c:pt>
                <c:pt idx="1">
                  <c:v>12.939047999999998</c:v>
                </c:pt>
                <c:pt idx="2">
                  <c:v>15.049048000000001</c:v>
                </c:pt>
                <c:pt idx="3">
                  <c:v>16.679048000000002</c:v>
                </c:pt>
                <c:pt idx="4">
                  <c:v>16.779048</c:v>
                </c:pt>
                <c:pt idx="5">
                  <c:v>16.719048000000001</c:v>
                </c:pt>
                <c:pt idx="6">
                  <c:v>15.319048</c:v>
                </c:pt>
                <c:pt idx="7">
                  <c:v>11.029048</c:v>
                </c:pt>
                <c:pt idx="8">
                  <c:v>7.0490479999999991</c:v>
                </c:pt>
                <c:pt idx="9">
                  <c:v>4.0790480000000002</c:v>
                </c:pt>
                <c:pt idx="10">
                  <c:v>1.0590480000000007</c:v>
                </c:pt>
                <c:pt idx="11">
                  <c:v>1.3090480000000007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3E-4DA1-8964-B91C77C9CF18}"/>
            </c:ext>
          </c:extLst>
        </c:ser>
        <c:ser>
          <c:idx val="0"/>
          <c:order val="1"/>
          <c:tx>
            <c:strRef>
              <c:f>Reserves!$J$4</c:f>
              <c:strCache>
                <c:ptCount val="1"/>
                <c:pt idx="0">
                  <c:v>Volume réserves 2020</c:v>
                </c:pt>
              </c:strCache>
            </c:strRef>
          </c:tx>
          <c:spPr>
            <a:ln w="28575" cap="rnd">
              <a:solidFill>
                <a:srgbClr val="DE88CE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DE88CE"/>
              </a:solidFill>
              <a:ln w="9525">
                <a:solidFill>
                  <a:srgbClr val="DE88CE"/>
                </a:solidFill>
              </a:ln>
              <a:effectLst/>
            </c:spPr>
          </c:marker>
          <c:val>
            <c:numRef>
              <c:f>Reserves!$J$5:$J$16</c:f>
              <c:numCache>
                <c:formatCode>0.0</c:formatCode>
                <c:ptCount val="12"/>
                <c:pt idx="0">
                  <c:v>11.809047999999999</c:v>
                </c:pt>
                <c:pt idx="1">
                  <c:v>12.749048</c:v>
                </c:pt>
                <c:pt idx="2">
                  <c:v>18.759048</c:v>
                </c:pt>
                <c:pt idx="3">
                  <c:v>20.579048</c:v>
                </c:pt>
                <c:pt idx="4">
                  <c:v>20.029048</c:v>
                </c:pt>
                <c:pt idx="5">
                  <c:v>18.659048000000002</c:v>
                </c:pt>
                <c:pt idx="6">
                  <c:v>15.469047999999999</c:v>
                </c:pt>
                <c:pt idx="7">
                  <c:v>9.7490480000000002</c:v>
                </c:pt>
                <c:pt idx="8">
                  <c:v>5.8190479999999987</c:v>
                </c:pt>
                <c:pt idx="9">
                  <c:v>1.8990480000000005</c:v>
                </c:pt>
                <c:pt idx="10">
                  <c:v>3.2890480000000002</c:v>
                </c:pt>
                <c:pt idx="11">
                  <c:v>3.4190480000000005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03E-4DA1-8964-B91C77C9CF18}"/>
            </c:ext>
          </c:extLst>
        </c:ser>
        <c:ser>
          <c:idx val="6"/>
          <c:order val="2"/>
          <c:tx>
            <c:strRef>
              <c:f>Reserves!$K$4</c:f>
              <c:strCache>
                <c:ptCount val="1"/>
                <c:pt idx="0">
                  <c:v>Volume réserves 2021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strRef>
              <c:f>Reserves!$A$5:$A$16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Reserves!$K$5:$K$16</c:f>
              <c:numCache>
                <c:formatCode>0.00</c:formatCode>
                <c:ptCount val="12"/>
                <c:pt idx="0">
                  <c:v>13.267048000000001</c:v>
                </c:pt>
                <c:pt idx="1">
                  <c:v>20.487048000000001</c:v>
                </c:pt>
                <c:pt idx="2">
                  <c:v>21.357048000000002</c:v>
                </c:pt>
                <c:pt idx="3">
                  <c:v>21.477048000000003</c:v>
                </c:pt>
                <c:pt idx="4">
                  <c:v>21.057048000000002</c:v>
                </c:pt>
                <c:pt idx="5">
                  <c:v>21.077048000000001</c:v>
                </c:pt>
                <c:pt idx="6">
                  <c:v>20.567048000000003</c:v>
                </c:pt>
                <c:pt idx="7">
                  <c:v>18.747048000000003</c:v>
                </c:pt>
                <c:pt idx="8">
                  <c:v>16.427048000000003</c:v>
                </c:pt>
                <c:pt idx="9">
                  <c:v>12.607048000000001</c:v>
                </c:pt>
                <c:pt idx="10">
                  <c:v>10.417047999999999</c:v>
                </c:pt>
                <c:pt idx="11">
                  <c:v>10.997047999999999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03E-4DA1-8964-B91C77C9CF18}"/>
            </c:ext>
          </c:extLst>
        </c:ser>
        <c:ser>
          <c:idx val="7"/>
          <c:order val="3"/>
          <c:tx>
            <c:strRef>
              <c:f>Reserves!$L$4</c:f>
              <c:strCache>
                <c:ptCount val="1"/>
                <c:pt idx="0">
                  <c:v>Volume réserves 2022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strRef>
              <c:f>Reserves!$A$5:$A$16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Reserves!$L$5:$L$16</c:f>
              <c:numCache>
                <c:formatCode>0.00</c:formatCode>
                <c:ptCount val="12"/>
                <c:pt idx="0">
                  <c:v>18.967048000000002</c:v>
                </c:pt>
                <c:pt idx="1">
                  <c:v>21.897048000000002</c:v>
                </c:pt>
                <c:pt idx="2">
                  <c:v>22.607048000000002</c:v>
                </c:pt>
                <c:pt idx="3">
                  <c:v>22.207048</c:v>
                </c:pt>
                <c:pt idx="4">
                  <c:v>22.057048000000002</c:v>
                </c:pt>
                <c:pt idx="5">
                  <c:v>19.597048000000001</c:v>
                </c:pt>
                <c:pt idx="6">
                  <c:v>17.557048000000002</c:v>
                </c:pt>
                <c:pt idx="7">
                  <c:v>13.317048</c:v>
                </c:pt>
                <c:pt idx="8">
                  <c:v>9.4070479999999996</c:v>
                </c:pt>
                <c:pt idx="9">
                  <c:v>6.0670479999999998</c:v>
                </c:pt>
                <c:pt idx="10">
                  <c:v>3.577048</c:v>
                </c:pt>
                <c:pt idx="11">
                  <c:v>3.2470480000000004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03E-4DA1-8964-B91C77C9CF18}"/>
            </c:ext>
          </c:extLst>
        </c:ser>
        <c:ser>
          <c:idx val="2"/>
          <c:order val="4"/>
          <c:tx>
            <c:strRef>
              <c:f>Reserves!$M$4</c:f>
              <c:strCache>
                <c:ptCount val="1"/>
                <c:pt idx="0">
                  <c:v>Volume réserves 2023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75000"/>
                </a:schemeClr>
              </a:solidFill>
              <a:ln w="9525">
                <a:solidFill>
                  <a:schemeClr val="accent5">
                    <a:lumMod val="75000"/>
                  </a:schemeClr>
                </a:solidFill>
              </a:ln>
              <a:effectLst/>
            </c:spPr>
          </c:marker>
          <c:val>
            <c:numRef>
              <c:f>Reserves!$M$5:$M$16</c:f>
              <c:numCache>
                <c:formatCode>0.00</c:formatCode>
                <c:ptCount val="12"/>
                <c:pt idx="0">
                  <c:v>6.7670480000000008</c:v>
                </c:pt>
                <c:pt idx="1">
                  <c:v>11.757047999999999</c:v>
                </c:pt>
                <c:pt idx="2">
                  <c:v>12.607048000000001</c:v>
                </c:pt>
                <c:pt idx="3">
                  <c:v>14.887048</c:v>
                </c:pt>
                <c:pt idx="4">
                  <c:v>16.807048000000002</c:v>
                </c:pt>
                <c:pt idx="5">
                  <c:v>16.53</c:v>
                </c:pt>
                <c:pt idx="6">
                  <c:v>13.7</c:v>
                </c:pt>
                <c:pt idx="7">
                  <c:v>10.57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03E-4DA1-8964-B91C77C9CF18}"/>
            </c:ext>
          </c:extLst>
        </c:ser>
        <c:ser>
          <c:idx val="8"/>
          <c:order val="5"/>
          <c:tx>
            <c:strRef>
              <c:f>Reserves!$N$4</c:f>
              <c:strCache>
                <c:ptCount val="1"/>
                <c:pt idx="0">
                  <c:v>Moyenne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  <a:lumOff val="40000"/>
                </a:schemeClr>
              </a:solidFill>
              <a:ln w="9525">
                <a:solidFill>
                  <a:schemeClr val="accent3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strRef>
              <c:f>Reserves!$A$5:$A$16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Reserves!$N$5:$N$16</c:f>
              <c:numCache>
                <c:formatCode>0.00</c:formatCode>
                <c:ptCount val="12"/>
                <c:pt idx="0">
                  <c:v>11.197048000000001</c:v>
                </c:pt>
                <c:pt idx="1">
                  <c:v>16.987048000000001</c:v>
                </c:pt>
                <c:pt idx="2">
                  <c:v>19.367048</c:v>
                </c:pt>
                <c:pt idx="3">
                  <c:v>20.157048000000003</c:v>
                </c:pt>
                <c:pt idx="4">
                  <c:v>19.407048000000003</c:v>
                </c:pt>
                <c:pt idx="5">
                  <c:v>19.37</c:v>
                </c:pt>
                <c:pt idx="6">
                  <c:v>17.7</c:v>
                </c:pt>
                <c:pt idx="7">
                  <c:v>14.76</c:v>
                </c:pt>
                <c:pt idx="8">
                  <c:v>10.167047999999999</c:v>
                </c:pt>
                <c:pt idx="9">
                  <c:v>5.3570480000000007</c:v>
                </c:pt>
                <c:pt idx="10">
                  <c:v>3.7670480000000004</c:v>
                </c:pt>
                <c:pt idx="11">
                  <c:v>3.6670480000000008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03E-4DA1-8964-B91C77C9CF18}"/>
            </c:ext>
          </c:extLst>
        </c:ser>
        <c:ser>
          <c:idx val="9"/>
          <c:order val="6"/>
          <c:tx>
            <c:strRef>
              <c:f>Reserves!$O$4</c:f>
              <c:strCache>
                <c:ptCount val="1"/>
                <c:pt idx="0">
                  <c:v>Maximum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cat>
            <c:strRef>
              <c:f>Reserves!$A$5:$A$16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Reserves!$O$5:$O$16</c:f>
              <c:numCache>
                <c:formatCode>General</c:formatCode>
                <c:ptCount val="12"/>
                <c:pt idx="0">
                  <c:v>22.686</c:v>
                </c:pt>
                <c:pt idx="1">
                  <c:v>22.686</c:v>
                </c:pt>
                <c:pt idx="2">
                  <c:v>22.686</c:v>
                </c:pt>
                <c:pt idx="3">
                  <c:v>22.686</c:v>
                </c:pt>
                <c:pt idx="4">
                  <c:v>22.686</c:v>
                </c:pt>
                <c:pt idx="5">
                  <c:v>22.686</c:v>
                </c:pt>
                <c:pt idx="6">
                  <c:v>22.686</c:v>
                </c:pt>
                <c:pt idx="7">
                  <c:v>22.686</c:v>
                </c:pt>
                <c:pt idx="8">
                  <c:v>22.686</c:v>
                </c:pt>
                <c:pt idx="9">
                  <c:v>22.686</c:v>
                </c:pt>
                <c:pt idx="10">
                  <c:v>22.686</c:v>
                </c:pt>
                <c:pt idx="11">
                  <c:v>22.686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03E-4DA1-8964-B91C77C9CF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2792592"/>
        <c:axId val="422794560"/>
      </c:lineChart>
      <c:catAx>
        <c:axId val="4227925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22794560"/>
        <c:crosses val="autoZero"/>
        <c:auto val="1"/>
        <c:lblAlgn val="ctr"/>
        <c:lblOffset val="100"/>
        <c:noMultiLvlLbl val="0"/>
      </c:catAx>
      <c:valAx>
        <c:axId val="422794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Volume remplissage barrages (Mm</a:t>
                </a:r>
                <a:r>
                  <a:rPr lang="fr-FR" baseline="30000"/>
                  <a:t>3</a:t>
                </a:r>
                <a:r>
                  <a:rPr lang="fr-FR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22792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E2EDD59B-001F-4D28-9300-F414F5304116}" type="datetimeFigureOut">
              <a:rPr lang="fr-FR" smtClean="0"/>
              <a:t>17/08/2023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72BA522-2F30-426B-A4B4-F6B3B795D9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24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D447F-4CC6-415B-9EE6-84A1C63582BD}" type="datetimeFigureOut">
              <a:rPr lang="fr-FR" smtClean="0"/>
              <a:t>17/08/2023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27CBB-7DAA-43BD-BE2B-C185C83291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675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D447F-4CC6-415B-9EE6-84A1C63582BD}" type="datetimeFigureOut">
              <a:rPr lang="fr-FR" smtClean="0"/>
              <a:t>17/08/2023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27CBB-7DAA-43BD-BE2B-C185C83291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380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D447F-4CC6-415B-9EE6-84A1C63582BD}" type="datetimeFigureOut">
              <a:rPr lang="fr-FR" smtClean="0"/>
              <a:t>17/08/2023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27CBB-7DAA-43BD-BE2B-C185C83291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95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D447F-4CC6-415B-9EE6-84A1C63582BD}" type="datetimeFigureOut">
              <a:rPr lang="fr-FR" smtClean="0"/>
              <a:t>17/08/2023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27CBB-7DAA-43BD-BE2B-C185C83291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0644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D447F-4CC6-415B-9EE6-84A1C63582BD}" type="datetimeFigureOut">
              <a:rPr lang="fr-FR" smtClean="0"/>
              <a:t>17/08/2023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27CBB-7DAA-43BD-BE2B-C185C83291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45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D447F-4CC6-415B-9EE6-84A1C63582BD}" type="datetimeFigureOut">
              <a:rPr lang="fr-FR" smtClean="0"/>
              <a:t>17/08/2023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27CBB-7DAA-43BD-BE2B-C185C83291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245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D447F-4CC6-415B-9EE6-84A1C63582BD}" type="datetimeFigureOut">
              <a:rPr lang="fr-FR" smtClean="0"/>
              <a:t>17/08/2023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27CBB-7DAA-43BD-BE2B-C185C83291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263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D447F-4CC6-415B-9EE6-84A1C63582BD}" type="datetimeFigureOut">
              <a:rPr lang="fr-FR" smtClean="0"/>
              <a:t>17/08/2023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27CBB-7DAA-43BD-BE2B-C185C83291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358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D447F-4CC6-415B-9EE6-84A1C63582BD}" type="datetimeFigureOut">
              <a:rPr lang="fr-FR" smtClean="0"/>
              <a:t>17/08/2023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27CBB-7DAA-43BD-BE2B-C185C83291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2402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D447F-4CC6-415B-9EE6-84A1C63582BD}" type="datetimeFigureOut">
              <a:rPr lang="fr-FR" smtClean="0"/>
              <a:t>17/08/2023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27CBB-7DAA-43BD-BE2B-C185C83291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892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D447F-4CC6-415B-9EE6-84A1C63582BD}" type="datetimeFigureOut">
              <a:rPr lang="fr-FR" smtClean="0"/>
              <a:t>17/08/2023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27CBB-7DAA-43BD-BE2B-C185C83291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396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D447F-4CC6-415B-9EE6-84A1C63582BD}" type="datetimeFigureOut">
              <a:rPr lang="fr-FR" smtClean="0"/>
              <a:t>17/08/2023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27CBB-7DAA-43BD-BE2B-C185C83291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36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eams.microsoft.com/l/meetup-join/19%3ameeting_N2Y2YTc1MjItZDdmYS00MTIxLTg2OTQtNTcxOTRjNDYxZWQ1%40thread.v2/0?context=%7b%22Tid%22%3a%22e656fd6a-aaca-470b-a737-8d19eb341c97%22%2c%22Oid%22%3a%227665b307-da68-4be2-beaa-21fe4e5cd4b7%22%7d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3" y="43132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754657" y="1407173"/>
            <a:ext cx="4164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>
                <a:solidFill>
                  <a:schemeClr val="bg1"/>
                </a:solidFill>
              </a:rPr>
              <a:t>NAVIG’INFO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754653" y="2676693"/>
            <a:ext cx="4164227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400">
                <a:solidFill>
                  <a:schemeClr val="bg1"/>
                </a:solidFill>
              </a:rPr>
              <a:t>17 Aout 2023 -10H- </a:t>
            </a:r>
          </a:p>
          <a:p>
            <a:pPr algn="ctr"/>
            <a:r>
              <a:rPr lang="fr-FR" sz="2400" b="1">
                <a:solidFill>
                  <a:schemeClr val="bg1"/>
                </a:solidFill>
              </a:rPr>
              <a:t>visioconférence</a:t>
            </a:r>
            <a:endParaRPr lang="fr-FR" sz="2400" b="1">
              <a:solidFill>
                <a:schemeClr val="bg1"/>
              </a:solidFill>
              <a:cs typeface="Calibri"/>
            </a:endParaRPr>
          </a:p>
          <a:p>
            <a:pPr algn="ctr"/>
            <a:endParaRPr lang="fr-FR" sz="2400">
              <a:solidFill>
                <a:srgbClr val="95C6CA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13002" y="1383452"/>
            <a:ext cx="3447535" cy="699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113000" y="3543655"/>
            <a:ext cx="3447535" cy="699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000372" y="4420853"/>
            <a:ext cx="193912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fr-FR">
                <a:solidFill>
                  <a:srgbClr val="95C6CA"/>
                </a:solidFill>
              </a:rPr>
              <a:t>En visioconférence</a:t>
            </a:r>
          </a:p>
        </p:txBody>
      </p:sp>
      <p:cxnSp>
        <p:nvCxnSpPr>
          <p:cNvPr id="16" name="Connecteur droit 15"/>
          <p:cNvCxnSpPr/>
          <p:nvPr/>
        </p:nvCxnSpPr>
        <p:spPr>
          <a:xfrm>
            <a:off x="3256141" y="2607502"/>
            <a:ext cx="1161254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95C6C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385" y="4442736"/>
            <a:ext cx="475987" cy="463294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>
            <a:off x="3031524" y="4258065"/>
            <a:ext cx="8238" cy="1055340"/>
          </a:xfrm>
          <a:prstGeom prst="line">
            <a:avLst/>
          </a:prstGeom>
          <a:ln w="28575">
            <a:solidFill>
              <a:srgbClr val="AAD1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299DD0DA-0899-BC3C-FFD7-EF740C73A3EB}"/>
              </a:ext>
            </a:extLst>
          </p:cNvPr>
          <p:cNvSpPr txBox="1"/>
          <p:nvPr/>
        </p:nvSpPr>
        <p:spPr>
          <a:xfrm>
            <a:off x="3012899" y="4693097"/>
            <a:ext cx="35242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u="sng">
                <a:hlinkClick r:id="rId4"/>
              </a:rPr>
              <a:t>Cliquez ici pour rejoindre la réunion</a:t>
            </a:r>
            <a:endParaRPr lang="fr-FR" sz="11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396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6"/>
            <a:ext cx="12188715" cy="685592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126544"/>
            <a:ext cx="347893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b="1">
                <a:solidFill>
                  <a:schemeClr val="bg1"/>
                </a:solidFill>
                <a:latin typeface="Gotham"/>
              </a:rPr>
              <a:t>UTI BOURGOGNE</a:t>
            </a:r>
          </a:p>
          <a:p>
            <a:endParaRPr lang="fr-FR" sz="1200"/>
          </a:p>
        </p:txBody>
      </p:sp>
      <p:sp>
        <p:nvSpPr>
          <p:cNvPr id="10" name="ZoneTexte 9"/>
          <p:cNvSpPr txBox="1"/>
          <p:nvPr/>
        </p:nvSpPr>
        <p:spPr>
          <a:xfrm>
            <a:off x="3774497" y="126676"/>
            <a:ext cx="627544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fr-FR" b="1">
                <a:solidFill>
                  <a:srgbClr val="4F979F"/>
                </a:solidFill>
                <a:latin typeface="Gotham"/>
              </a:rPr>
              <a:t>CONDITIONS D'EXPLOITATION 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446695" y="789372"/>
          <a:ext cx="11303458" cy="5088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3667">
                  <a:extLst>
                    <a:ext uri="{9D8B030D-6E8A-4147-A177-3AD203B41FA5}">
                      <a16:colId xmlns:a16="http://schemas.microsoft.com/office/drawing/2014/main" val="2700117498"/>
                    </a:ext>
                  </a:extLst>
                </a:gridCol>
                <a:gridCol w="3028207">
                  <a:extLst>
                    <a:ext uri="{9D8B030D-6E8A-4147-A177-3AD203B41FA5}">
                      <a16:colId xmlns:a16="http://schemas.microsoft.com/office/drawing/2014/main" val="3495154831"/>
                    </a:ext>
                  </a:extLst>
                </a:gridCol>
                <a:gridCol w="2919350">
                  <a:extLst>
                    <a:ext uri="{9D8B030D-6E8A-4147-A177-3AD203B41FA5}">
                      <a16:colId xmlns:a16="http://schemas.microsoft.com/office/drawing/2014/main" val="3419032364"/>
                    </a:ext>
                  </a:extLst>
                </a:gridCol>
                <a:gridCol w="3302234">
                  <a:extLst>
                    <a:ext uri="{9D8B030D-6E8A-4147-A177-3AD203B41FA5}">
                      <a16:colId xmlns:a16="http://schemas.microsoft.com/office/drawing/2014/main" val="304620973"/>
                    </a:ext>
                  </a:extLst>
                </a:gridCol>
              </a:tblGrid>
              <a:tr h="6108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Calibri"/>
                          <a:ea typeface="Calibri"/>
                        </a:rPr>
                        <a:t>Situation au  03/08</a:t>
                      </a:r>
                      <a:endParaRPr lang="fr-FR" sz="2000" dirty="0"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i="0" u="none" strike="noStrike" noProof="0" dirty="0">
                          <a:effectLst/>
                        </a:rPr>
                        <a:t>Perspectives à 15 jours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i="0" u="none" strike="noStrike" noProof="0" dirty="0">
                          <a:effectLst/>
                        </a:rPr>
                        <a:t>Perspectives *</a:t>
                      </a:r>
                      <a:endParaRPr lang="en-US" sz="2000" b="1" i="0" u="none" strike="noStrike" noProof="0" dirty="0">
                        <a:effectLst/>
                      </a:endParaRPr>
                    </a:p>
                    <a:p>
                      <a:pPr lvl="0" algn="ctr">
                        <a:buNone/>
                      </a:pPr>
                      <a:r>
                        <a:rPr lang="fr-FR" sz="2000" b="1" i="0" u="none" strike="noStrike" noProof="0" dirty="0">
                          <a:effectLst/>
                        </a:rPr>
                        <a:t>(moyen terme/fin de saison) </a:t>
                      </a:r>
                      <a:endParaRPr lang="en-US" sz="2000" b="1" i="0" u="none" strike="noStrike" noProof="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610483"/>
                  </a:ext>
                </a:extLst>
              </a:tr>
              <a:tr h="821496"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effectLst/>
                          <a:latin typeface="Calibri"/>
                          <a:ea typeface="+mn-ea"/>
                        </a:rPr>
                        <a:t>St-Jean</a:t>
                      </a:r>
                      <a:r>
                        <a:rPr lang="fr-FR" sz="1800" baseline="0" dirty="0">
                          <a:effectLst/>
                          <a:latin typeface="Calibri"/>
                          <a:ea typeface="+mn-ea"/>
                        </a:rPr>
                        <a:t> de Losne à Dijon</a:t>
                      </a:r>
                      <a:endParaRPr lang="fr-FR" sz="1800" dirty="0">
                        <a:effectLst/>
                        <a:latin typeface="Calibri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noProof="0" dirty="0">
                          <a:latin typeface="Calibri"/>
                        </a:rPr>
                        <a:t>Mouillage à 2 m</a:t>
                      </a:r>
                      <a:endParaRPr lang="fr-FR" dirty="0"/>
                    </a:p>
                  </a:txBody>
                  <a:tcPr marL="45720" marR="4572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u="non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+mn-cs"/>
                        </a:rPr>
                        <a:t>Baisse progressive possible du mouillage en fonction de l'évolution du débit de l'Ouche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Maintien d'un mouillage d'au moins 1,60 m jusqu'à fin septembre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411229"/>
                  </a:ext>
                </a:extLst>
              </a:tr>
              <a:tr h="821496"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effectLst/>
                          <a:latin typeface="Calibri"/>
                          <a:ea typeface="+mn-ea"/>
                        </a:rPr>
                        <a:t>Dijon à Pouilly</a:t>
                      </a:r>
                      <a:r>
                        <a:rPr lang="fr-FR" sz="1800" baseline="0" dirty="0">
                          <a:effectLst/>
                          <a:latin typeface="Calibri"/>
                          <a:ea typeface="+mn-ea"/>
                        </a:rPr>
                        <a:t>-en-Auxois</a:t>
                      </a:r>
                      <a:endParaRPr lang="fr-FR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fr-FR" sz="1800" b="1" i="0" u="none" strike="noStrike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Mouillage 1,60 m</a:t>
                      </a:r>
                      <a:endParaRPr lang="fr-FR" dirty="0"/>
                    </a:p>
                  </a:txBody>
                  <a:tcPr marL="45720" marR="4572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u="non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+mn-cs"/>
                        </a:rPr>
                        <a:t>Pas d'évolution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Fin septembre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857697"/>
                  </a:ext>
                </a:extLst>
              </a:tr>
              <a:tr h="821496"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effectLst/>
                          <a:latin typeface="Calibri"/>
                          <a:ea typeface="+mn-ea"/>
                        </a:rPr>
                        <a:t>Tunnel de Pouilly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fr-FR" sz="1800" b="1" i="0" u="none" strike="noStrike" kern="1200" noProof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Passages à la demande programmés</a:t>
                      </a:r>
                    </a:p>
                  </a:txBody>
                  <a:tcPr marL="45720" marR="4572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Pas d'évolution 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Fin septembre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90636"/>
                  </a:ext>
                </a:extLst>
              </a:tr>
              <a:tr h="821496"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effectLst/>
                          <a:latin typeface="Calibri"/>
                          <a:ea typeface="+mn-ea"/>
                        </a:rPr>
                        <a:t>Pouilly-en-Auxois à </a:t>
                      </a:r>
                      <a:r>
                        <a:rPr lang="fr-FR" sz="1800" dirty="0" err="1">
                          <a:effectLst/>
                          <a:latin typeface="Calibri"/>
                          <a:ea typeface="+mn-ea"/>
                        </a:rPr>
                        <a:t>Venarey</a:t>
                      </a:r>
                      <a:r>
                        <a:rPr lang="fr-FR" sz="1800" dirty="0">
                          <a:effectLst/>
                          <a:latin typeface="Calibri"/>
                          <a:ea typeface="+mn-ea"/>
                        </a:rPr>
                        <a:t>-Les </a:t>
                      </a:r>
                      <a:r>
                        <a:rPr lang="fr-FR" sz="1800" dirty="0" err="1">
                          <a:effectLst/>
                          <a:latin typeface="Calibri"/>
                          <a:ea typeface="+mn-ea"/>
                        </a:rPr>
                        <a:t>Laumes</a:t>
                      </a:r>
                      <a:endParaRPr lang="fr-FR" sz="1800" dirty="0">
                        <a:effectLst/>
                        <a:latin typeface="Calibri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fr-FR" sz="1800" b="1" i="0" u="none" strike="noStrike" kern="1200" noProof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Mouillage 1,20 m</a:t>
                      </a:r>
                    </a:p>
                  </a:txBody>
                  <a:tcPr marL="45720" marR="4572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Pas d'évolution jusqu'au 3 septembre</a:t>
                      </a:r>
                      <a:endParaRPr lang="fr-FR" sz="1800" b="0" u="non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Abaissement des niveaux d'eau, navigation programmée à l'étude avant fermeture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734066"/>
                  </a:ext>
                </a:extLst>
              </a:tr>
              <a:tr h="821496"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fr-FR" sz="1800" dirty="0" err="1">
                          <a:effectLst/>
                          <a:latin typeface="Calibri"/>
                        </a:rPr>
                        <a:t>Venarey</a:t>
                      </a:r>
                      <a:r>
                        <a:rPr lang="fr-FR" sz="1800" dirty="0">
                          <a:effectLst/>
                          <a:latin typeface="Calibri"/>
                        </a:rPr>
                        <a:t>-Les </a:t>
                      </a:r>
                      <a:r>
                        <a:rPr lang="fr-FR" sz="1800" dirty="0" err="1">
                          <a:effectLst/>
                          <a:latin typeface="Calibri"/>
                        </a:rPr>
                        <a:t>Laumes</a:t>
                      </a:r>
                      <a:r>
                        <a:rPr lang="fr-FR" sz="1800" dirty="0">
                          <a:effectLst/>
                          <a:latin typeface="Calibri"/>
                        </a:rPr>
                        <a:t> à Ancy</a:t>
                      </a:r>
                      <a:endParaRPr lang="fr-FR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i="0" u="none" strike="noStrike" kern="1200" noProof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Mouillage à 1,40 m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i="0" u="none" strike="noStrike" kern="1200" noProof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Regroupement de bateaux à partir de l'écluse 70Y</a:t>
                      </a:r>
                    </a:p>
                  </a:txBody>
                  <a:tcPr marL="45720" marR="4572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fr-FR" sz="1800" b="0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 d'évolution jusqu'au 3 septembre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Abaissement des niveaux d'eau, navigation programmée à l'étude avant fermeture</a:t>
                      </a:r>
                      <a:endParaRPr lang="fr-FR" sz="18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754645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B8F0E0AD-16E9-A1B7-5D6C-682B17CB4532}"/>
              </a:ext>
            </a:extLst>
          </p:cNvPr>
          <p:cNvSpPr txBox="1"/>
          <p:nvPr/>
        </p:nvSpPr>
        <p:spPr>
          <a:xfrm>
            <a:off x="84164" y="6456370"/>
            <a:ext cx="927958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200" b="1">
                <a:cs typeface="Calibri"/>
              </a:rPr>
              <a:t>*estimation du délai de maintien des conditions de navigation avant dégradation, basée sur une hypothèse de baisse immédiate de l'hydrologie</a:t>
            </a:r>
            <a:endParaRPr lang="fr-FR" sz="1200" b="1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54478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505" y="-4896"/>
            <a:ext cx="12232256" cy="682326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-34247" y="124465"/>
            <a:ext cx="347893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b="1">
                <a:solidFill>
                  <a:schemeClr val="bg1"/>
                </a:solidFill>
                <a:latin typeface="Gotham"/>
              </a:rPr>
              <a:t>UTI BOURGOGNE</a:t>
            </a:r>
          </a:p>
          <a:p>
            <a:endParaRPr lang="fr-FR" sz="1200"/>
          </a:p>
        </p:txBody>
      </p:sp>
      <p:sp>
        <p:nvSpPr>
          <p:cNvPr id="10" name="ZoneTexte 9"/>
          <p:cNvSpPr txBox="1"/>
          <p:nvPr/>
        </p:nvSpPr>
        <p:spPr>
          <a:xfrm>
            <a:off x="3774497" y="126676"/>
            <a:ext cx="627544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fr-FR" b="1">
                <a:solidFill>
                  <a:srgbClr val="4F979F"/>
                </a:solidFill>
                <a:latin typeface="Gotham"/>
              </a:rPr>
              <a:t>CONDITIONS D'EXPLOITATION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8F0E0AD-16E9-A1B7-5D6C-682B17CB4532}"/>
              </a:ext>
            </a:extLst>
          </p:cNvPr>
          <p:cNvSpPr txBox="1"/>
          <p:nvPr/>
        </p:nvSpPr>
        <p:spPr>
          <a:xfrm>
            <a:off x="144186" y="6218683"/>
            <a:ext cx="927958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>
                <a:cs typeface="Calibri"/>
              </a:rPr>
              <a:t>*estimation du délai de maintien des conditions de navigation avant dégradation, basée sur une hypothèse de baisse immédiate de l'hydrologie</a:t>
            </a:r>
            <a:endParaRPr lang="fr-FR" sz="1600">
              <a:ea typeface="Calibri" panose="020F0502020204030204"/>
              <a:cs typeface="Calibri" panose="020F0502020204030204"/>
            </a:endParaRPr>
          </a:p>
        </p:txBody>
      </p:sp>
      <p:graphicFrame>
        <p:nvGraphicFramePr>
          <p:cNvPr id="2" name="Tableau 6">
            <a:extLst>
              <a:ext uri="{FF2B5EF4-FFF2-40B4-BE49-F238E27FC236}">
                <a16:creationId xmlns:a16="http://schemas.microsoft.com/office/drawing/2014/main" id="{481F296C-5399-5010-9A12-2D3919A806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823070"/>
              </p:ext>
            </p:extLst>
          </p:nvPr>
        </p:nvGraphicFramePr>
        <p:xfrm>
          <a:off x="520190" y="925286"/>
          <a:ext cx="11199561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879">
                  <a:extLst>
                    <a:ext uri="{9D8B030D-6E8A-4147-A177-3AD203B41FA5}">
                      <a16:colId xmlns:a16="http://schemas.microsoft.com/office/drawing/2014/main" val="1518766309"/>
                    </a:ext>
                  </a:extLst>
                </a:gridCol>
                <a:gridCol w="2002128">
                  <a:extLst>
                    <a:ext uri="{9D8B030D-6E8A-4147-A177-3AD203B41FA5}">
                      <a16:colId xmlns:a16="http://schemas.microsoft.com/office/drawing/2014/main" val="2122320881"/>
                    </a:ext>
                  </a:extLst>
                </a:gridCol>
                <a:gridCol w="2863654">
                  <a:extLst>
                    <a:ext uri="{9D8B030D-6E8A-4147-A177-3AD203B41FA5}">
                      <a16:colId xmlns:a16="http://schemas.microsoft.com/office/drawing/2014/main" val="3201194283"/>
                    </a:ext>
                  </a:extLst>
                </a:gridCol>
                <a:gridCol w="4561900">
                  <a:extLst>
                    <a:ext uri="{9D8B030D-6E8A-4147-A177-3AD203B41FA5}">
                      <a16:colId xmlns:a16="http://schemas.microsoft.com/office/drawing/2014/main" val="155421025"/>
                    </a:ext>
                  </a:extLst>
                </a:gridCol>
              </a:tblGrid>
              <a:tr h="984606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2000" b="1" i="0" u="none" strike="noStrike" noProof="0">
                        <a:solidFill>
                          <a:srgbClr val="FFFFFF"/>
                        </a:solidFill>
                        <a:latin typeface="Calibri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b="1" i="0" u="none" strike="noStrike" noProof="0" dirty="0">
                          <a:solidFill>
                            <a:srgbClr val="FFFFFF"/>
                          </a:solidFill>
                          <a:latin typeface="Calibri"/>
                        </a:rPr>
                        <a:t>Situation au  03/08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2000" b="1" i="0" u="none" strike="noStrike" noProof="0">
                        <a:solidFill>
                          <a:srgbClr val="FFFFFF"/>
                        </a:solidFill>
                        <a:latin typeface="Calibri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b="1" i="0" u="none" strike="noStrike" noProof="0" dirty="0">
                          <a:solidFill>
                            <a:srgbClr val="FFFFFF"/>
                          </a:solidFill>
                          <a:latin typeface="Calibri"/>
                        </a:rPr>
                        <a:t>Perspectives à 15 jours</a:t>
                      </a:r>
                    </a:p>
                    <a:p>
                      <a:pPr lvl="0">
                        <a:buNone/>
                      </a:pP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i="0" u="none" strike="noStrike" noProof="0" dirty="0">
                          <a:solidFill>
                            <a:srgbClr val="FFFFFF"/>
                          </a:solidFill>
                          <a:latin typeface="Calibri"/>
                        </a:rPr>
                        <a:t>Perspectives *</a:t>
                      </a:r>
                      <a:endParaRPr lang="en-US" sz="2000" b="1" i="0" u="none" strike="noStrike" noProof="0" dirty="0">
                        <a:solidFill>
                          <a:srgbClr val="FFFFFF"/>
                        </a:solidFill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r>
                        <a:rPr lang="fr-FR" sz="2000" b="1" i="0" u="none" strike="noStrike" noProof="0" dirty="0">
                          <a:solidFill>
                            <a:srgbClr val="FFFFFF"/>
                          </a:solidFill>
                          <a:latin typeface="Calibri"/>
                        </a:rPr>
                        <a:t>(moyen terme/fin de saison)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49562"/>
                  </a:ext>
                </a:extLst>
              </a:tr>
              <a:tr h="1254757">
                <a:tc>
                  <a:txBody>
                    <a:bodyPr/>
                    <a:lstStyle/>
                    <a:p>
                      <a:endParaRPr lang="fr-FR"/>
                    </a:p>
                    <a:p>
                      <a:pPr lvl="0">
                        <a:buNone/>
                      </a:pPr>
                      <a:endParaRPr lang="fr-FR"/>
                    </a:p>
                    <a:p>
                      <a:pPr lvl="0">
                        <a:buNone/>
                      </a:pPr>
                      <a:endParaRPr lang="fr-FR"/>
                    </a:p>
                    <a:p>
                      <a:pPr lvl="0">
                        <a:buNone/>
                      </a:pPr>
                      <a:r>
                        <a:rPr lang="fr-FR" dirty="0"/>
                        <a:t>Ancy à Migennes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800" b="1" i="0" u="none" strike="noStrike" noProof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800" b="1" i="0" u="none" strike="noStrike" noProof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Mouillage à 1,40m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Regroupement de bateaux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800" b="0" i="0" u="none" strike="noStrike" noProof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800" b="0" i="0" u="none" strike="noStrike" noProof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marL="0" lvl="0" indent="0" algn="ctr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i="0" u="none" strike="noStrike" kern="1200" noProof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Eventuelle baisse de mouillage en fonction des débits de l'Armançon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Débits réservés atteints à plusieurs endroits</a:t>
                      </a:r>
                      <a:endParaRPr lang="fr-FR" dirty="0"/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Zones de gestion Armançon amont en alerte renforcée, et Armançon aval en alerte</a:t>
                      </a:r>
                      <a:endParaRPr lang="fr-FR" dirty="0"/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800" b="0" i="0" u="none" strike="noStrike" noProof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Abaissement des niveaux d'eau, navigation programmée à l'étude avant fermeture</a:t>
                      </a:r>
                      <a:endParaRPr lang="fr-FR" sz="18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800" b="0" i="0" u="none" strike="noStrike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283577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F62C929A-DE9A-82C8-43B6-16E57892439D}"/>
              </a:ext>
            </a:extLst>
          </p:cNvPr>
          <p:cNvSpPr txBox="1"/>
          <p:nvPr/>
        </p:nvSpPr>
        <p:spPr>
          <a:xfrm>
            <a:off x="561434" y="4158247"/>
            <a:ext cx="1122451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>
                <a:cs typeface="Calibri"/>
              </a:rPr>
              <a:t>Une dérogation permettant des prélèvements dans l'Armançon est en attente. La situation sera adaptée à ses modalités.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5454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7" y="100584"/>
            <a:ext cx="12232258" cy="685592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737552" y="276999"/>
            <a:ext cx="627544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fr-FR" b="1">
                <a:solidFill>
                  <a:srgbClr val="4F979F"/>
                </a:solidFill>
                <a:latin typeface="Gotham"/>
              </a:rPr>
              <a:t>CONDITIONS D'EXPLOITATION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5103" y="306552"/>
            <a:ext cx="24833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>
                <a:solidFill>
                  <a:schemeClr val="bg1"/>
                </a:solidFill>
                <a:latin typeface="Gotham"/>
              </a:rPr>
              <a:t>UTI NIVERNAIS-YONNE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1E73944-CC5D-AAD2-8411-D0C1476399DD}"/>
              </a:ext>
            </a:extLst>
          </p:cNvPr>
          <p:cNvSpPr txBox="1"/>
          <p:nvPr/>
        </p:nvSpPr>
        <p:spPr>
          <a:xfrm>
            <a:off x="1140487" y="4716026"/>
            <a:ext cx="43006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fr-FR">
              <a:solidFill>
                <a:srgbClr val="FF0000"/>
              </a:solidFill>
              <a:cs typeface="Calibri"/>
            </a:endParaRP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49D21A08-72FF-C004-B4DE-0E038060B5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113522"/>
              </p:ext>
            </p:extLst>
          </p:nvPr>
        </p:nvGraphicFramePr>
        <p:xfrm>
          <a:off x="421485" y="947056"/>
          <a:ext cx="11472129" cy="53419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9106">
                  <a:extLst>
                    <a:ext uri="{9D8B030D-6E8A-4147-A177-3AD203B41FA5}">
                      <a16:colId xmlns:a16="http://schemas.microsoft.com/office/drawing/2014/main" val="1172865347"/>
                    </a:ext>
                  </a:extLst>
                </a:gridCol>
                <a:gridCol w="4408714">
                  <a:extLst>
                    <a:ext uri="{9D8B030D-6E8A-4147-A177-3AD203B41FA5}">
                      <a16:colId xmlns:a16="http://schemas.microsoft.com/office/drawing/2014/main" val="585727644"/>
                    </a:ext>
                  </a:extLst>
                </a:gridCol>
                <a:gridCol w="2873828">
                  <a:extLst>
                    <a:ext uri="{9D8B030D-6E8A-4147-A177-3AD203B41FA5}">
                      <a16:colId xmlns:a16="http://schemas.microsoft.com/office/drawing/2014/main" val="2057892750"/>
                    </a:ext>
                  </a:extLst>
                </a:gridCol>
                <a:gridCol w="2760481">
                  <a:extLst>
                    <a:ext uri="{9D8B030D-6E8A-4147-A177-3AD203B41FA5}">
                      <a16:colId xmlns:a16="http://schemas.microsoft.com/office/drawing/2014/main" val="2726674749"/>
                    </a:ext>
                  </a:extLst>
                </a:gridCol>
              </a:tblGrid>
              <a:tr h="939507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kern="1200">
                          <a:effectLst/>
                        </a:rPr>
                        <a:t>Situation au 03/08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kern="1200">
                          <a:effectLst/>
                        </a:rPr>
                        <a:t>Perspectives probables d'ici 15 jours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b="1" i="0" u="none" strike="noStrike" kern="1200" noProof="0">
                          <a:effectLst/>
                          <a:latin typeface="Calibri"/>
                        </a:rPr>
                        <a:t>Perspectives *</a:t>
                      </a:r>
                      <a:endParaRPr lang="en-US" sz="2000" b="1" i="0" u="none" strike="noStrike" kern="1200" noProof="0">
                        <a:effectLst/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r>
                        <a:rPr lang="fr-FR" sz="2000" b="1" i="0" u="none" strike="noStrike" kern="1200" noProof="0">
                          <a:effectLst/>
                          <a:latin typeface="Calibri"/>
                        </a:rPr>
                        <a:t>(moyen terme/fin de saison) </a:t>
                      </a:r>
                      <a:endParaRPr lang="en-US" sz="2000" b="1" i="0" u="none" strike="noStrike" kern="1200" noProof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97790653"/>
                  </a:ext>
                </a:extLst>
              </a:tr>
              <a:tr h="1532294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kern="1200">
                          <a:effectLst/>
                        </a:rPr>
                        <a:t>Rivière Yonne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i="0" u="none" strike="noStrike" kern="1200" noProof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Mouillage normal</a:t>
                      </a:r>
                    </a:p>
                    <a:p>
                      <a:pPr marL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600" b="1" i="0" u="none" strike="noStrike" kern="1200" noProof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i="0" u="none" strike="noStrike" kern="1200" noProof="0" err="1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Epineau</a:t>
                      </a:r>
                      <a:r>
                        <a:rPr lang="fr-FR" sz="1600" b="1" i="0" u="none" strike="noStrike" kern="1200" noProof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 : limitation à </a:t>
                      </a:r>
                      <a:r>
                        <a:rPr lang="fr-FR" sz="1600" b="1" i="0" u="none" strike="noStrike" kern="1200" noProof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1.70 m (Difficulté de remplissage) </a:t>
                      </a:r>
                      <a:r>
                        <a:rPr lang="fr-FR" sz="1600" b="1" i="0" u="none" strike="noStrike" kern="1200" noProof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+ horaires de passage de l'écluse</a:t>
                      </a:r>
                      <a:endParaRPr lang="fr-FR" sz="1600"/>
                    </a:p>
                    <a:p>
                      <a:pPr marL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600" b="0" i="0" u="none" strike="noStrike" kern="1200" noProof="0">
                        <a:solidFill>
                          <a:schemeClr val="dk1"/>
                        </a:solidFill>
                        <a:latin typeface="Calibri"/>
                      </a:endParaRPr>
                    </a:p>
                    <a:p>
                      <a:pPr marL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i="0" u="none" strike="noStrike" kern="1200" noProof="0">
                          <a:solidFill>
                            <a:schemeClr val="dk1"/>
                          </a:solidFill>
                          <a:latin typeface="Calibri"/>
                        </a:rPr>
                        <a:t>Regroupement de bateaux avec temps d'attente </a:t>
                      </a:r>
                      <a:endParaRPr lang="fr-FR" sz="1600"/>
                    </a:p>
                    <a:p>
                      <a:pPr marL="285750" lvl="0" indent="-28575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fr-FR" sz="1600" b="0" i="0" u="none" strike="noStrike" kern="1200" noProof="0">
                          <a:solidFill>
                            <a:schemeClr val="dk1"/>
                          </a:solidFill>
                          <a:latin typeface="Calibri"/>
                        </a:rPr>
                        <a:t>30 min maximum sur les dérivations de Courlon et Joigny</a:t>
                      </a:r>
                    </a:p>
                    <a:p>
                      <a:pPr marL="285750" lvl="0" indent="-28575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fr-FR" sz="1600" b="0" i="0" u="none" strike="noStrike" kern="1200" noProof="0">
                          <a:solidFill>
                            <a:schemeClr val="dk1"/>
                          </a:solidFill>
                          <a:latin typeface="Calibri"/>
                        </a:rPr>
                        <a:t>1h maximum sur la dérivation de  Gurgy</a:t>
                      </a:r>
                    </a:p>
                    <a:p>
                      <a:pPr marL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600" b="1" i="0" u="none" strike="noStrike" kern="1200" noProof="0">
                        <a:solidFill>
                          <a:schemeClr val="dk1"/>
                        </a:solidFill>
                        <a:latin typeface="Calibri"/>
                      </a:endParaRPr>
                    </a:p>
                    <a:p>
                      <a:pPr marL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i="0" u="none" strike="noStrike" kern="1200" noProof="0">
                          <a:solidFill>
                            <a:schemeClr val="dk1"/>
                          </a:solidFill>
                          <a:latin typeface="Calibri"/>
                        </a:rPr>
                        <a:t>Biefs d'Etigny et de Rosoy : mouillage 1,80 m</a:t>
                      </a:r>
                      <a:endParaRPr lang="en-US" sz="1600" b="0" i="0" u="none" strike="noStrike" kern="1200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marL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600" b="1" i="0" u="none" strike="noStrike" kern="1200" noProof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noProof="0">
                          <a:solidFill>
                            <a:schemeClr val="tx1"/>
                          </a:solidFill>
                          <a:latin typeface="Calibri"/>
                        </a:rPr>
                        <a:t>Pas de modification</a:t>
                      </a:r>
                      <a:endParaRPr lang="en-US" sz="1600" b="0" i="0" u="none" strike="noStrike" kern="1200" noProof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marL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600" b="0" i="0" u="none" strike="noStrike" kern="1200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fr-FR" sz="16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Vigilance sur le débit de la rivière Yonne.</a:t>
                      </a:r>
                      <a:endParaRPr lang="en-US" sz="1600" b="0" i="0" u="none" strike="noStrike" kern="12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endParaRPr lang="fr-FR" sz="1600" b="0" i="0" u="none" strike="noStrike" kern="12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fr-FR" sz="16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Dépendra des restrictions du département de l'Yonne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665399"/>
                  </a:ext>
                </a:extLst>
              </a:tr>
              <a:tr h="1476364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0" kern="1200">
                        <a:effectLst/>
                      </a:endParaRPr>
                    </a:p>
                    <a:p>
                      <a:pPr marL="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kern="1200">
                          <a:effectLst/>
                        </a:rPr>
                        <a:t>Nivernais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i="0" u="none" strike="noStrike" kern="1200" noProof="0"/>
                        <a:t>Conditions normales sur le dép. 58</a:t>
                      </a:r>
                    </a:p>
                    <a:p>
                      <a:pPr marL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i="0" u="none" strike="noStrike" kern="1200" noProof="0">
                          <a:solidFill>
                            <a:schemeClr val="dk1"/>
                          </a:solidFill>
                          <a:latin typeface="Calibri"/>
                        </a:rPr>
                        <a:t>Regroupement de bateaux avec temps d'attente de 30 min maximum sur le dép.89 et l'embranchement de Vermenton</a:t>
                      </a:r>
                      <a:endParaRPr lang="fr-FR" sz="1600" b="1"/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600" b="0" i="0" u="none" strike="noStrike" kern="1200" noProof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noProof="0">
                          <a:solidFill>
                            <a:schemeClr val="tx1"/>
                          </a:solidFill>
                          <a:latin typeface="Calibri"/>
                        </a:rPr>
                        <a:t>Vigilance au niveau du bief 21 (amont Corbigny) avec présence de fuite importante pouvant être impactante</a:t>
                      </a:r>
                      <a:endParaRPr lang="fr-FR" sz="1600" b="0" i="0" u="none" strike="noStrike" kern="1200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fr-FR" sz="16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Dépendra du débit et</a:t>
                      </a:r>
                      <a:endParaRPr lang="en-US" sz="1600" b="0" i="0" u="none" strike="noStrike" kern="12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fr-FR" sz="16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 restrictions du département de l'Yonne</a:t>
                      </a:r>
                      <a:endParaRPr lang="fr-FR" sz="16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10593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456EC882-03BA-7A15-EEA5-163FC7E96376}"/>
              </a:ext>
            </a:extLst>
          </p:cNvPr>
          <p:cNvSpPr txBox="1"/>
          <p:nvPr/>
        </p:nvSpPr>
        <p:spPr>
          <a:xfrm>
            <a:off x="105103" y="6305985"/>
            <a:ext cx="927958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200" i="1">
                <a:cs typeface="Calibri"/>
              </a:rPr>
              <a:t>*estimation du délai de maintien des conditions de navigation avant dégradation, basée sur une hypothèse de baisse immédiate de l'hydrologie</a:t>
            </a:r>
            <a:endParaRPr lang="fr-FR" sz="1200" i="1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13937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4"/>
            <a:ext cx="12188715" cy="685592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454400" y="24978"/>
            <a:ext cx="678872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rgbClr val="4F979F"/>
                </a:solidFill>
                <a:latin typeface="Gotham"/>
              </a:rPr>
              <a:t>STRATÉGIE D’EXPLOITATION LIÉE </a:t>
            </a:r>
          </a:p>
          <a:p>
            <a:pPr algn="ctr"/>
            <a:r>
              <a:rPr lang="fr-FR" b="1">
                <a:solidFill>
                  <a:srgbClr val="4F979F"/>
                </a:solidFill>
                <a:latin typeface="Gotham"/>
              </a:rPr>
              <a:t>AUX PLANTES INVASIVES</a:t>
            </a:r>
          </a:p>
          <a:p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059E7F-63AB-3D8A-B63B-8716AD5396CD}"/>
              </a:ext>
            </a:extLst>
          </p:cNvPr>
          <p:cNvSpPr/>
          <p:nvPr/>
        </p:nvSpPr>
        <p:spPr>
          <a:xfrm>
            <a:off x="10072114" y="1628287"/>
            <a:ext cx="727751" cy="145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Une image contenant texte, carte, atlas, diagramme&#10;&#10;Description générée automatiquement">
            <a:extLst>
              <a:ext uri="{FF2B5EF4-FFF2-40B4-BE49-F238E27FC236}">
                <a16:creationId xmlns:a16="http://schemas.microsoft.com/office/drawing/2014/main" id="{E45A4FFD-C1A3-F70E-7584-752DD3037C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975" b="67"/>
          <a:stretch/>
        </p:blipFill>
        <p:spPr>
          <a:xfrm>
            <a:off x="551169" y="773188"/>
            <a:ext cx="4992341" cy="6081526"/>
          </a:xfrm>
          <a:prstGeom prst="rect">
            <a:avLst/>
          </a:prstGeom>
        </p:spPr>
      </p:pic>
      <p:pic>
        <p:nvPicPr>
          <p:cNvPr id="6" name="Image 5" descr="Une image contenant carte, texte, atlas, diagramme&#10;&#10;Description générée automatiquement">
            <a:extLst>
              <a:ext uri="{FF2B5EF4-FFF2-40B4-BE49-F238E27FC236}">
                <a16:creationId xmlns:a16="http://schemas.microsoft.com/office/drawing/2014/main" id="{6C3F0487-67A9-A2C7-46F7-8B492103AE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462" r="72" b="102"/>
          <a:stretch/>
        </p:blipFill>
        <p:spPr>
          <a:xfrm>
            <a:off x="5498245" y="773188"/>
            <a:ext cx="5037431" cy="608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92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t="-563"/>
          <a:stretch/>
        </p:blipFill>
        <p:spPr>
          <a:xfrm>
            <a:off x="-26667" y="-167148"/>
            <a:ext cx="12246428" cy="689661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976EE06-7961-5D0F-9E10-2FC34E9AE82B}"/>
              </a:ext>
            </a:extLst>
          </p:cNvPr>
          <p:cNvSpPr txBox="1"/>
          <p:nvPr/>
        </p:nvSpPr>
        <p:spPr>
          <a:xfrm>
            <a:off x="3922777" y="4887686"/>
            <a:ext cx="839704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>
                <a:solidFill>
                  <a:srgbClr val="2E75B6"/>
                </a:solidFill>
              </a:rPr>
              <a:t>Date du prochaine NAVIG’INFO : </a:t>
            </a:r>
            <a:endParaRPr lang="fr-FR">
              <a:solidFill>
                <a:srgbClr val="000000"/>
              </a:solidFill>
            </a:endParaRPr>
          </a:p>
          <a:p>
            <a:r>
              <a:rPr lang="fr-FR" sz="2400" b="1">
                <a:solidFill>
                  <a:srgbClr val="2E75B6"/>
                </a:solidFill>
              </a:rPr>
              <a:t>Jeudi 31 août - 10h - en visioconférence</a:t>
            </a:r>
            <a:r>
              <a:rPr lang="fr-FR" sz="2400">
                <a:cs typeface="Calibri"/>
              </a:rPr>
              <a:t>​</a:t>
            </a:r>
            <a:endParaRPr lang="fr-FR"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52103" y="1514168"/>
            <a:ext cx="6794091" cy="432619"/>
          </a:xfrm>
          <a:prstGeom prst="rect">
            <a:avLst/>
          </a:prstGeom>
          <a:solidFill>
            <a:srgbClr val="AAD1D5"/>
          </a:solidFill>
          <a:ln>
            <a:solidFill>
              <a:srgbClr val="4F97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/>
              <a:t>developpement.dt.centrebourgogne@vnf.fr</a:t>
            </a:r>
          </a:p>
        </p:txBody>
      </p:sp>
    </p:spTree>
    <p:extLst>
      <p:ext uri="{BB962C8B-B14F-4D97-AF65-F5344CB8AC3E}">
        <p14:creationId xmlns:p14="http://schemas.microsoft.com/office/powerpoint/2010/main" val="4206972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élogramme 6"/>
          <p:cNvSpPr/>
          <p:nvPr/>
        </p:nvSpPr>
        <p:spPr>
          <a:xfrm>
            <a:off x="780362" y="99152"/>
            <a:ext cx="10631277" cy="705228"/>
          </a:xfrm>
          <a:prstGeom prst="parallelogram">
            <a:avLst/>
          </a:prstGeom>
          <a:solidFill>
            <a:srgbClr val="95C6CA">
              <a:alpha val="80000"/>
            </a:srgbClr>
          </a:solidFill>
          <a:ln>
            <a:solidFill>
              <a:srgbClr val="AAD1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101250" y="99152"/>
            <a:ext cx="4164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>
                <a:solidFill>
                  <a:schemeClr val="bg1"/>
                </a:solidFill>
              </a:rPr>
              <a:t>SOMMAIRE</a:t>
            </a:r>
          </a:p>
        </p:txBody>
      </p:sp>
      <p:sp>
        <p:nvSpPr>
          <p:cNvPr id="16" name="Arrow: Pentagon 8">
            <a:extLst>
              <a:ext uri="{FF2B5EF4-FFF2-40B4-BE49-F238E27FC236}">
                <a16:creationId xmlns:a16="http://schemas.microsoft.com/office/drawing/2014/main" id="{83FC3BF6-085A-465A-AC29-C6850C13445A}"/>
              </a:ext>
            </a:extLst>
          </p:cNvPr>
          <p:cNvSpPr/>
          <p:nvPr/>
        </p:nvSpPr>
        <p:spPr>
          <a:xfrm>
            <a:off x="1578266" y="2247496"/>
            <a:ext cx="1483031" cy="859540"/>
          </a:xfrm>
          <a:prstGeom prst="homePlate">
            <a:avLst/>
          </a:prstGeom>
          <a:solidFill>
            <a:srgbClr val="65B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9">
            <a:extLst>
              <a:ext uri="{FF2B5EF4-FFF2-40B4-BE49-F238E27FC236}">
                <a16:creationId xmlns:a16="http://schemas.microsoft.com/office/drawing/2014/main" id="{C62A3799-0CD7-4C64-8242-AC9EA24CA07C}"/>
              </a:ext>
            </a:extLst>
          </p:cNvPr>
          <p:cNvGrpSpPr/>
          <p:nvPr/>
        </p:nvGrpSpPr>
        <p:grpSpPr>
          <a:xfrm>
            <a:off x="2758352" y="2247496"/>
            <a:ext cx="7616822" cy="859540"/>
            <a:chOff x="2189480" y="2153920"/>
            <a:chExt cx="7213599" cy="1137920"/>
          </a:xfrm>
          <a:solidFill>
            <a:srgbClr val="65B999"/>
          </a:solidFill>
        </p:grpSpPr>
        <p:sp>
          <p:nvSpPr>
            <p:cNvPr id="18" name="Arrow: Chevron 10">
              <a:extLst>
                <a:ext uri="{FF2B5EF4-FFF2-40B4-BE49-F238E27FC236}">
                  <a16:creationId xmlns:a16="http://schemas.microsoft.com/office/drawing/2014/main" id="{69D05AF8-0362-40E3-A7E7-10278B88F503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0053719-8142-4D73-BD76-5FA6F7C9E069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TextBox 28">
            <a:extLst>
              <a:ext uri="{FF2B5EF4-FFF2-40B4-BE49-F238E27FC236}">
                <a16:creationId xmlns:a16="http://schemas.microsoft.com/office/drawing/2014/main" id="{F09FA8CE-2609-4B18-A96B-C2D56CF5BE9D}"/>
              </a:ext>
            </a:extLst>
          </p:cNvPr>
          <p:cNvSpPr txBox="1"/>
          <p:nvPr/>
        </p:nvSpPr>
        <p:spPr>
          <a:xfrm>
            <a:off x="1626924" y="4215965"/>
            <a:ext cx="101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3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5" name="TextBox 29">
            <a:extLst>
              <a:ext uri="{FF2B5EF4-FFF2-40B4-BE49-F238E27FC236}">
                <a16:creationId xmlns:a16="http://schemas.microsoft.com/office/drawing/2014/main" id="{0FB775DB-7BDA-40F8-8943-FE3A0A82B375}"/>
              </a:ext>
            </a:extLst>
          </p:cNvPr>
          <p:cNvSpPr txBox="1"/>
          <p:nvPr/>
        </p:nvSpPr>
        <p:spPr>
          <a:xfrm>
            <a:off x="1645498" y="4215965"/>
            <a:ext cx="101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4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6" name="TextBox 30">
            <a:extLst>
              <a:ext uri="{FF2B5EF4-FFF2-40B4-BE49-F238E27FC236}">
                <a16:creationId xmlns:a16="http://schemas.microsoft.com/office/drawing/2014/main" id="{1B1F7E83-9D5F-403A-AEC1-1DBFB6EEEFA9}"/>
              </a:ext>
            </a:extLst>
          </p:cNvPr>
          <p:cNvSpPr txBox="1"/>
          <p:nvPr/>
        </p:nvSpPr>
        <p:spPr>
          <a:xfrm>
            <a:off x="1645498" y="5160845"/>
            <a:ext cx="101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5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7" name="TextBox 31">
            <a:extLst>
              <a:ext uri="{FF2B5EF4-FFF2-40B4-BE49-F238E27FC236}">
                <a16:creationId xmlns:a16="http://schemas.microsoft.com/office/drawing/2014/main" id="{6622EE78-8826-4D13-896F-3CE387814C90}"/>
              </a:ext>
            </a:extLst>
          </p:cNvPr>
          <p:cNvSpPr txBox="1"/>
          <p:nvPr/>
        </p:nvSpPr>
        <p:spPr>
          <a:xfrm>
            <a:off x="3329892" y="2421207"/>
            <a:ext cx="553221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600" b="1">
                <a:solidFill>
                  <a:schemeClr val="bg1"/>
                </a:solidFill>
                <a:latin typeface="Gotham"/>
              </a:rPr>
              <a:t>Stratégie d’exploitation liée à la ressource en eau par itinéraire et perspectives</a:t>
            </a:r>
          </a:p>
        </p:txBody>
      </p:sp>
      <p:sp>
        <p:nvSpPr>
          <p:cNvPr id="43" name="TextBox 31">
            <a:extLst>
              <a:ext uri="{FF2B5EF4-FFF2-40B4-BE49-F238E27FC236}">
                <a16:creationId xmlns:a16="http://schemas.microsoft.com/office/drawing/2014/main" id="{6622EE78-8826-4D13-896F-3CE387814C90}"/>
              </a:ext>
            </a:extLst>
          </p:cNvPr>
          <p:cNvSpPr txBox="1"/>
          <p:nvPr/>
        </p:nvSpPr>
        <p:spPr>
          <a:xfrm>
            <a:off x="3329892" y="3425116"/>
            <a:ext cx="6840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>
                <a:solidFill>
                  <a:schemeClr val="bg1"/>
                </a:solidFill>
                <a:latin typeface="Gotham"/>
              </a:rPr>
              <a:t>Chômage</a:t>
            </a:r>
          </a:p>
        </p:txBody>
      </p:sp>
      <p:sp>
        <p:nvSpPr>
          <p:cNvPr id="47" name="TextBox 31">
            <a:extLst>
              <a:ext uri="{FF2B5EF4-FFF2-40B4-BE49-F238E27FC236}">
                <a16:creationId xmlns:a16="http://schemas.microsoft.com/office/drawing/2014/main" id="{6622EE78-8826-4D13-896F-3CE387814C90}"/>
              </a:ext>
            </a:extLst>
          </p:cNvPr>
          <p:cNvSpPr txBox="1"/>
          <p:nvPr/>
        </p:nvSpPr>
        <p:spPr>
          <a:xfrm>
            <a:off x="3224509" y="4400631"/>
            <a:ext cx="3475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>
                <a:solidFill>
                  <a:schemeClr val="bg1"/>
                </a:solidFill>
                <a:latin typeface="Gotham"/>
              </a:rPr>
              <a:t>XXXXX</a:t>
            </a:r>
          </a:p>
        </p:txBody>
      </p:sp>
      <p:grpSp>
        <p:nvGrpSpPr>
          <p:cNvPr id="26" name="Group 17">
            <a:extLst>
              <a:ext uri="{FF2B5EF4-FFF2-40B4-BE49-F238E27FC236}">
                <a16:creationId xmlns:a16="http://schemas.microsoft.com/office/drawing/2014/main" id="{E733BE8E-BFBE-43EA-A9FD-BD45F197DD84}"/>
              </a:ext>
            </a:extLst>
          </p:cNvPr>
          <p:cNvGrpSpPr/>
          <p:nvPr/>
        </p:nvGrpSpPr>
        <p:grpSpPr>
          <a:xfrm>
            <a:off x="2758352" y="3232377"/>
            <a:ext cx="7616820" cy="859540"/>
            <a:chOff x="2189480" y="2153920"/>
            <a:chExt cx="7213599" cy="1137920"/>
          </a:xfrm>
          <a:solidFill>
            <a:srgbClr val="FC9860"/>
          </a:solidFill>
        </p:grpSpPr>
        <p:sp>
          <p:nvSpPr>
            <p:cNvPr id="27" name="Arrow: Chevron 18">
              <a:extLst>
                <a:ext uri="{FF2B5EF4-FFF2-40B4-BE49-F238E27FC236}">
                  <a16:creationId xmlns:a16="http://schemas.microsoft.com/office/drawing/2014/main" id="{1E05DB33-7027-4243-B2B1-AE959B934587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3CAB0D8-22D4-44B8-BBE1-517EC44C45DC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Arrow: Pentagon 16">
            <a:extLst>
              <a:ext uri="{FF2B5EF4-FFF2-40B4-BE49-F238E27FC236}">
                <a16:creationId xmlns:a16="http://schemas.microsoft.com/office/drawing/2014/main" id="{BF9B6AB6-6147-424D-8F82-81A2B273645F}"/>
              </a:ext>
            </a:extLst>
          </p:cNvPr>
          <p:cNvSpPr/>
          <p:nvPr/>
        </p:nvSpPr>
        <p:spPr>
          <a:xfrm>
            <a:off x="1578263" y="3232377"/>
            <a:ext cx="1483031" cy="859540"/>
          </a:xfrm>
          <a:prstGeom prst="homePlate">
            <a:avLst/>
          </a:prstGeom>
          <a:solidFill>
            <a:srgbClr val="FC9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>
                <a:solidFill>
                  <a:srgbClr val="FFFFFF"/>
                </a:solidFill>
                <a:latin typeface="Open Sans" panose="020B0606030504020204" pitchFamily="34" charset="0"/>
              </a:rPr>
              <a:t>02</a:t>
            </a:r>
          </a:p>
        </p:txBody>
      </p:sp>
      <p:sp>
        <p:nvSpPr>
          <p:cNvPr id="29" name="TextBox 31">
            <a:extLst>
              <a:ext uri="{FF2B5EF4-FFF2-40B4-BE49-F238E27FC236}">
                <a16:creationId xmlns:a16="http://schemas.microsoft.com/office/drawing/2014/main" id="{6622EE78-8826-4D13-896F-3CE387814C90}"/>
              </a:ext>
            </a:extLst>
          </p:cNvPr>
          <p:cNvSpPr txBox="1"/>
          <p:nvPr/>
        </p:nvSpPr>
        <p:spPr>
          <a:xfrm>
            <a:off x="3426070" y="4400631"/>
            <a:ext cx="2033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>
                <a:solidFill>
                  <a:schemeClr val="bg1"/>
                </a:solidFill>
                <a:latin typeface="Gotham"/>
              </a:rPr>
              <a:t>Sujets divers</a:t>
            </a:r>
          </a:p>
        </p:txBody>
      </p:sp>
      <p:sp>
        <p:nvSpPr>
          <p:cNvPr id="30" name="TextBox 26">
            <a:extLst>
              <a:ext uri="{FF2B5EF4-FFF2-40B4-BE49-F238E27FC236}">
                <a16:creationId xmlns:a16="http://schemas.microsoft.com/office/drawing/2014/main" id="{72A83EA8-E44D-4CC9-982F-1B8B609D21F2}"/>
              </a:ext>
            </a:extLst>
          </p:cNvPr>
          <p:cNvSpPr txBox="1"/>
          <p:nvPr/>
        </p:nvSpPr>
        <p:spPr>
          <a:xfrm>
            <a:off x="1662983" y="2303565"/>
            <a:ext cx="101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kumimoji="0" lang="fr-FR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1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8" name="TextBox 31">
            <a:extLst>
              <a:ext uri="{FF2B5EF4-FFF2-40B4-BE49-F238E27FC236}">
                <a16:creationId xmlns:a16="http://schemas.microsoft.com/office/drawing/2014/main" id="{6622EE78-8826-4D13-896F-3CE387814C90}"/>
              </a:ext>
            </a:extLst>
          </p:cNvPr>
          <p:cNvSpPr txBox="1"/>
          <p:nvPr/>
        </p:nvSpPr>
        <p:spPr>
          <a:xfrm>
            <a:off x="3329892" y="3492870"/>
            <a:ext cx="553221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600" b="1">
                <a:solidFill>
                  <a:schemeClr val="bg1"/>
                </a:solidFill>
                <a:latin typeface="Gotham"/>
              </a:rPr>
              <a:t>Stratégie d'exploitation liée aux plantes invasives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2" name="Arrow: Pentagon 16">
            <a:extLst>
              <a:ext uri="{FF2B5EF4-FFF2-40B4-BE49-F238E27FC236}">
                <a16:creationId xmlns:a16="http://schemas.microsoft.com/office/drawing/2014/main" id="{721DD9EA-A59E-B7DB-13B6-3355FDFC23CE}"/>
              </a:ext>
            </a:extLst>
          </p:cNvPr>
          <p:cNvSpPr/>
          <p:nvPr/>
        </p:nvSpPr>
        <p:spPr>
          <a:xfrm>
            <a:off x="1603948" y="4216983"/>
            <a:ext cx="1483031" cy="859540"/>
          </a:xfrm>
          <a:prstGeom prst="homePlate">
            <a:avLst/>
          </a:prstGeom>
          <a:solidFill>
            <a:srgbClr val="EB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US" sz="4000" b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03</a:t>
            </a:r>
            <a:endParaRPr lang="en-US" sz="4000" b="1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grpSp>
        <p:nvGrpSpPr>
          <p:cNvPr id="3" name="Group 17">
            <a:extLst>
              <a:ext uri="{FF2B5EF4-FFF2-40B4-BE49-F238E27FC236}">
                <a16:creationId xmlns:a16="http://schemas.microsoft.com/office/drawing/2014/main" id="{88658257-6C9A-138D-618B-9CDEBC370575}"/>
              </a:ext>
            </a:extLst>
          </p:cNvPr>
          <p:cNvGrpSpPr/>
          <p:nvPr/>
        </p:nvGrpSpPr>
        <p:grpSpPr>
          <a:xfrm>
            <a:off x="2784037" y="4216983"/>
            <a:ext cx="7616820" cy="859540"/>
            <a:chOff x="2165155" y="2153920"/>
            <a:chExt cx="7237924" cy="1137920"/>
          </a:xfrm>
          <a:solidFill>
            <a:srgbClr val="FC9860"/>
          </a:solidFill>
        </p:grpSpPr>
        <p:sp>
          <p:nvSpPr>
            <p:cNvPr id="4" name="Arrow: Chevron 18">
              <a:extLst>
                <a:ext uri="{FF2B5EF4-FFF2-40B4-BE49-F238E27FC236}">
                  <a16:creationId xmlns:a16="http://schemas.microsoft.com/office/drawing/2014/main" id="{CB26B64E-5379-D95B-1EAF-ABB902F0A5EA}"/>
                </a:ext>
              </a:extLst>
            </p:cNvPr>
            <p:cNvSpPr/>
            <p:nvPr/>
          </p:nvSpPr>
          <p:spPr>
            <a:xfrm>
              <a:off x="2165155" y="2153920"/>
              <a:ext cx="7213501" cy="1137920"/>
            </a:xfrm>
            <a:prstGeom prst="chevron">
              <a:avLst/>
            </a:prstGeom>
            <a:solidFill>
              <a:srgbClr val="EB6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defRPr/>
              </a:pPr>
              <a:r>
                <a:rPr lang="en-US" b="1">
                  <a:solidFill>
                    <a:schemeClr val="bg1"/>
                  </a:solidFill>
                  <a:latin typeface="Calibri" panose="020F0502020204030204"/>
                  <a:cs typeface="Calibri"/>
                </a:rPr>
                <a:t>   Divers / questions</a:t>
              </a:r>
              <a:endParaRPr lang="fr-FR">
                <a:solidFill>
                  <a:schemeClr val="bg1"/>
                </a:solidFill>
                <a:cs typeface="Calibri" panose="020F0502020204030204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A11A309-E2DC-1079-33FC-A59E420B93B6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solidFill>
              <a:srgbClr val="EB6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0859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28200" cy="700832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0"/>
            <a:ext cx="3478934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ctr">
            <a:spAutoFit/>
          </a:bodyPr>
          <a:lstStyle/>
          <a:p>
            <a:endParaRPr lang="fr-FR" sz="1600" b="1">
              <a:solidFill>
                <a:schemeClr val="bg1"/>
              </a:solidFill>
              <a:latin typeface="Gotham"/>
            </a:endParaRPr>
          </a:p>
          <a:p>
            <a:endParaRPr lang="fr-FR" sz="1200"/>
          </a:p>
        </p:txBody>
      </p:sp>
      <p:sp>
        <p:nvSpPr>
          <p:cNvPr id="10" name="ZoneTexte 9"/>
          <p:cNvSpPr txBox="1"/>
          <p:nvPr/>
        </p:nvSpPr>
        <p:spPr>
          <a:xfrm>
            <a:off x="3737552" y="276999"/>
            <a:ext cx="627544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fr-FR" b="1">
                <a:solidFill>
                  <a:srgbClr val="4F979F"/>
                </a:solidFill>
                <a:latin typeface="Gotham"/>
              </a:rPr>
              <a:t>CONDITIONS D'EXPLOTIATION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F15C9E3-22BF-5BFE-6A11-2BE7ED73645F}"/>
              </a:ext>
            </a:extLst>
          </p:cNvPr>
          <p:cNvSpPr txBox="1"/>
          <p:nvPr/>
        </p:nvSpPr>
        <p:spPr>
          <a:xfrm>
            <a:off x="1698434" y="2717493"/>
            <a:ext cx="902465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3200" b="1">
                <a:cs typeface="Calibri"/>
              </a:rPr>
              <a:t>Conditions d'exploitation du réseau </a:t>
            </a:r>
          </a:p>
          <a:p>
            <a:pPr algn="ctr"/>
            <a:r>
              <a:rPr lang="fr-FR" sz="3200" b="1">
                <a:cs typeface="Calibri"/>
              </a:rPr>
              <a:t>Centre-Bourgogne </a:t>
            </a:r>
          </a:p>
          <a:p>
            <a:pPr algn="ctr"/>
            <a:r>
              <a:rPr lang="fr-FR" sz="3200" b="1">
                <a:cs typeface="Calibri"/>
              </a:rPr>
              <a:t>au 17 août 2023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047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1838526"/>
              </p:ext>
            </p:extLst>
          </p:nvPr>
        </p:nvGraphicFramePr>
        <p:xfrm>
          <a:off x="-173113" y="1022873"/>
          <a:ext cx="12538227" cy="4812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23"/>
            <a:ext cx="12428200" cy="700832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0780" y="24978"/>
            <a:ext cx="3084871" cy="41882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600" b="1">
                <a:solidFill>
                  <a:schemeClr val="bg1"/>
                </a:solidFill>
                <a:latin typeface="Gotham"/>
                <a:ea typeface="+mn-ea"/>
                <a:cs typeface="+mn-cs"/>
              </a:rPr>
              <a:t>Etat des réserves en eau canal du Briare 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454400" y="24978"/>
            <a:ext cx="678872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rgbClr val="4F979F"/>
                </a:solidFill>
                <a:latin typeface="Gotham"/>
              </a:rPr>
              <a:t>ETAT DES RESERVES EN EAU</a:t>
            </a:r>
          </a:p>
          <a:p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F1F79D6-2E84-3168-CD3F-A31D746E5AA8}"/>
              </a:ext>
            </a:extLst>
          </p:cNvPr>
          <p:cNvSpPr txBox="1"/>
          <p:nvPr/>
        </p:nvSpPr>
        <p:spPr>
          <a:xfrm>
            <a:off x="8265673" y="956117"/>
            <a:ext cx="3751632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>
                <a:solidFill>
                  <a:schemeClr val="accent1">
                    <a:lumMod val="75000"/>
                  </a:schemeClr>
                </a:solidFill>
                <a:cs typeface="Calibri"/>
              </a:rPr>
              <a:t>33%</a:t>
            </a:r>
            <a:r>
              <a:rPr lang="fr-FR">
                <a:solidFill>
                  <a:schemeClr val="accent1">
                    <a:lumMod val="75000"/>
                  </a:schemeClr>
                </a:solidFill>
                <a:cs typeface="Calibri"/>
              </a:rPr>
              <a:t> des réserves utiles le </a:t>
            </a:r>
            <a:r>
              <a:rPr lang="fr-FR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11/08/23</a:t>
            </a: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2105314"/>
              </p:ext>
            </p:extLst>
          </p:nvPr>
        </p:nvGraphicFramePr>
        <p:xfrm>
          <a:off x="-20713" y="1175273"/>
          <a:ext cx="12538227" cy="4812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6085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715" cy="685592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0"/>
            <a:ext cx="3478934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fr-FR" sz="1600" b="1">
                <a:solidFill>
                  <a:schemeClr val="bg1"/>
                </a:solidFill>
                <a:latin typeface="Gotham"/>
              </a:rPr>
              <a:t>UTI Val de Loire - Seine</a:t>
            </a:r>
          </a:p>
          <a:p>
            <a:endParaRPr lang="fr-FR" sz="1200"/>
          </a:p>
        </p:txBody>
      </p:sp>
      <p:sp>
        <p:nvSpPr>
          <p:cNvPr id="10" name="ZoneTexte 9"/>
          <p:cNvSpPr txBox="1"/>
          <p:nvPr/>
        </p:nvSpPr>
        <p:spPr>
          <a:xfrm>
            <a:off x="3737552" y="276999"/>
            <a:ext cx="627544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fr-FR" b="1">
                <a:solidFill>
                  <a:srgbClr val="4F979F"/>
                </a:solidFill>
                <a:latin typeface="Gotham"/>
              </a:rPr>
              <a:t>CONDITIONS D'EXPLOITATION</a:t>
            </a:r>
            <a:endParaRPr lang="fr-FR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13ED1598-FC9B-E403-25E2-9015486CB6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273265"/>
              </p:ext>
            </p:extLst>
          </p:nvPr>
        </p:nvGraphicFramePr>
        <p:xfrm>
          <a:off x="599325" y="787685"/>
          <a:ext cx="11036043" cy="5389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2917">
                  <a:extLst>
                    <a:ext uri="{9D8B030D-6E8A-4147-A177-3AD203B41FA5}">
                      <a16:colId xmlns:a16="http://schemas.microsoft.com/office/drawing/2014/main" val="3488670170"/>
                    </a:ext>
                  </a:extLst>
                </a:gridCol>
                <a:gridCol w="2833393">
                  <a:extLst>
                    <a:ext uri="{9D8B030D-6E8A-4147-A177-3AD203B41FA5}">
                      <a16:colId xmlns:a16="http://schemas.microsoft.com/office/drawing/2014/main" val="410430327"/>
                    </a:ext>
                  </a:extLst>
                </a:gridCol>
                <a:gridCol w="2343050">
                  <a:extLst>
                    <a:ext uri="{9D8B030D-6E8A-4147-A177-3AD203B41FA5}">
                      <a16:colId xmlns:a16="http://schemas.microsoft.com/office/drawing/2014/main" val="2824052293"/>
                    </a:ext>
                  </a:extLst>
                </a:gridCol>
                <a:gridCol w="2386683">
                  <a:extLst>
                    <a:ext uri="{9D8B030D-6E8A-4147-A177-3AD203B41FA5}">
                      <a16:colId xmlns:a16="http://schemas.microsoft.com/office/drawing/2014/main" val="3844604399"/>
                    </a:ext>
                  </a:extLst>
                </a:gridCol>
              </a:tblGrid>
              <a:tr h="115258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1" kern="1200">
                          <a:solidFill>
                            <a:schemeClr val="lt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Voie d’eau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kern="1200">
                          <a:solidFill>
                            <a:schemeClr val="lt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Situation au 03/08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kern="1200">
                          <a:solidFill>
                            <a:schemeClr val="lt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Perspectives à 15 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kern="1200" noProof="0">
                          <a:solidFill>
                            <a:schemeClr val="lt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Perspectives* </a:t>
                      </a:r>
                      <a:endParaRPr lang="en-US" sz="1800" b="1" kern="1200" noProof="0">
                        <a:solidFill>
                          <a:schemeClr val="lt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lv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kern="1200" noProof="0">
                          <a:solidFill>
                            <a:schemeClr val="lt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(moyen terme/fin de saison) </a:t>
                      </a:r>
                      <a:endParaRPr lang="en-US" sz="1800" b="1" kern="1200" noProof="0">
                        <a:solidFill>
                          <a:schemeClr val="lt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4039148"/>
                  </a:ext>
                </a:extLst>
              </a:tr>
              <a:tr h="26921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kern="1200">
                          <a:solidFill>
                            <a:schemeClr val="lt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Canal du Loing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Mouillage normal à 2m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Pas d'évolution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Pas d'évolution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87612021"/>
                  </a:ext>
                </a:extLst>
              </a:tr>
              <a:tr h="5384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kern="1200">
                          <a:solidFill>
                            <a:schemeClr val="lt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Canal de Briare (versant Loing)</a:t>
                      </a:r>
                      <a:br>
                        <a:rPr lang="fr-FR" sz="1800" b="1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</a:br>
                      <a:r>
                        <a:rPr lang="fr-FR" sz="1800" b="1" kern="1200">
                          <a:solidFill>
                            <a:schemeClr val="lt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entre Montargis et Rogny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Mouillage à 1.80 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Pas d'évolution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Pas d'évolution</a:t>
                      </a:r>
                      <a:endParaRPr lang="fr-FR" sz="1600" b="0" i="0" u="none" strike="noStrike" kern="12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08344326"/>
                  </a:ext>
                </a:extLst>
              </a:tr>
              <a:tr h="5384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kern="1200">
                          <a:solidFill>
                            <a:schemeClr val="lt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Canal de Briare (versant Loing)</a:t>
                      </a:r>
                      <a:br>
                        <a:rPr lang="fr-FR" sz="1800" b="1" kern="120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</a:br>
                      <a:r>
                        <a:rPr lang="fr-FR" sz="1800" b="1" kern="1200">
                          <a:solidFill>
                            <a:schemeClr val="lt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entre écluses 13 et 18 VS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Mouillage à 1.80 m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Pas d'évolution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Pas d'évolution</a:t>
                      </a:r>
                      <a:endParaRPr lang="fr-FR" sz="1600" b="0" i="0" u="none" strike="noStrike" kern="12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5724807"/>
                  </a:ext>
                </a:extLst>
              </a:tr>
              <a:tr h="147226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kern="1200">
                          <a:solidFill>
                            <a:schemeClr val="lt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Canal de Briare (versant Loire) 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Mouillage à 1.80 m </a:t>
                      </a:r>
                    </a:p>
                    <a:p>
                      <a:pPr marL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Regroupement de bateaux temps d'attente 1 heure, </a:t>
                      </a:r>
                      <a:r>
                        <a:rPr lang="fr-FR" sz="1600" b="1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temps d'attente augmenté à 2 heures sur les écluses 5, 6 et 7</a:t>
                      </a:r>
                      <a:endParaRPr lang="en-US" sz="1600" b="1" i="0" u="none" strike="noStrike" kern="1200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  <a:p>
                      <a:pPr marL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Limitation des fausses bassinées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Pas d'évolution tant que la </a:t>
                      </a:r>
                      <a:r>
                        <a:rPr lang="fr-FR" sz="1600" b="0" kern="120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Trézée</a:t>
                      </a:r>
                      <a:r>
                        <a:rPr lang="fr-FR" sz="1600" b="0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est en crise</a:t>
                      </a:r>
                      <a:endParaRPr lang="fr-FR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fr-FR" sz="16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Dépendra du débit et</a:t>
                      </a:r>
                      <a:endParaRPr lang="en-US" sz="1600" b="0" i="0" u="none" strike="noStrike" kern="12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fr-FR" sz="16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 restrictions sur la Loire</a:t>
                      </a:r>
                      <a:endParaRPr lang="fr-FR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15305769"/>
                  </a:ext>
                </a:extLst>
              </a:tr>
              <a:tr h="135449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kern="1200">
                          <a:solidFill>
                            <a:schemeClr val="lt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Vieux canal de Briare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Mise en place de passages programmés : </a:t>
                      </a:r>
                      <a:br>
                        <a:rPr lang="fr-FR" sz="18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</a:br>
                      <a:r>
                        <a:rPr lang="fr-FR" sz="1800" b="1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  09h00 – 10h30</a:t>
                      </a:r>
                      <a:br>
                        <a:rPr lang="fr-FR" sz="18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</a:br>
                      <a:r>
                        <a:rPr lang="fr-FR" sz="1800" b="1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  14h00 – 15h00</a:t>
                      </a:r>
                      <a:br>
                        <a:rPr lang="fr-FR" sz="18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</a:br>
                      <a:r>
                        <a:rPr lang="fr-FR" sz="1800" b="1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  17h00 – 19h00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Pas d'évolution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fr-FR" sz="16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Dépendra du débit et</a:t>
                      </a:r>
                      <a:endParaRPr lang="en-US" sz="1600" b="0" i="0" u="none" strike="noStrike" kern="12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fr-FR" sz="16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 restrictions sur la Loire</a:t>
                      </a:r>
                      <a:endParaRPr lang="fr-FR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14673080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038BADC8-7CCF-9B71-169D-22849FFDD28C}"/>
              </a:ext>
            </a:extLst>
          </p:cNvPr>
          <p:cNvSpPr txBox="1"/>
          <p:nvPr/>
        </p:nvSpPr>
        <p:spPr>
          <a:xfrm>
            <a:off x="163584" y="6338063"/>
            <a:ext cx="944322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200" b="1">
                <a:cs typeface="Calibri"/>
              </a:rPr>
              <a:t>*estimation du délai de maintien des conditions de navigation avant dégradation, basée sur une hypothèse de baisse immédiate de l'hydrologie</a:t>
            </a:r>
            <a:endParaRPr lang="fr-FR" sz="1200" b="1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37173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18"/>
            <a:ext cx="12145173" cy="6801495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774497" y="348346"/>
            <a:ext cx="627544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fr-FR" b="1">
                <a:solidFill>
                  <a:srgbClr val="4F979F"/>
                </a:solidFill>
                <a:latin typeface="Gotham"/>
              </a:rPr>
              <a:t>CONDITIONS D'EXPLOITATION 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825A1A85-15E1-7A03-C1FB-F421A84331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443519"/>
              </p:ext>
            </p:extLst>
          </p:nvPr>
        </p:nvGraphicFramePr>
        <p:xfrm>
          <a:off x="776111" y="1058333"/>
          <a:ext cx="10658506" cy="4947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9150">
                  <a:extLst>
                    <a:ext uri="{9D8B030D-6E8A-4147-A177-3AD203B41FA5}">
                      <a16:colId xmlns:a16="http://schemas.microsoft.com/office/drawing/2014/main" val="2336715503"/>
                    </a:ext>
                  </a:extLst>
                </a:gridCol>
                <a:gridCol w="3596586">
                  <a:extLst>
                    <a:ext uri="{9D8B030D-6E8A-4147-A177-3AD203B41FA5}">
                      <a16:colId xmlns:a16="http://schemas.microsoft.com/office/drawing/2014/main" val="2335921288"/>
                    </a:ext>
                  </a:extLst>
                </a:gridCol>
                <a:gridCol w="2193046">
                  <a:extLst>
                    <a:ext uri="{9D8B030D-6E8A-4147-A177-3AD203B41FA5}">
                      <a16:colId xmlns:a16="http://schemas.microsoft.com/office/drawing/2014/main" val="146825320"/>
                    </a:ext>
                  </a:extLst>
                </a:gridCol>
                <a:gridCol w="2269724">
                  <a:extLst>
                    <a:ext uri="{9D8B030D-6E8A-4147-A177-3AD203B41FA5}">
                      <a16:colId xmlns:a16="http://schemas.microsoft.com/office/drawing/2014/main" val="962599347"/>
                    </a:ext>
                  </a:extLst>
                </a:gridCol>
              </a:tblGrid>
              <a:tr h="74721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Voie d’eau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Situation au  03/08</a:t>
                      </a:r>
                      <a:endParaRPr lang="fr-FR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Perspectives à 15 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Perspectives* (moyen terme/fin de saison)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43039157"/>
                  </a:ext>
                </a:extLst>
              </a:tr>
              <a:tr h="165341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CLL entre Dompierre et le </a:t>
                      </a:r>
                      <a:r>
                        <a:rPr lang="fr-FR" sz="1800" b="1" kern="120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Guétin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1" i="0" u="none" strike="noStrike" kern="120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Mouillage de 2m</a:t>
                      </a:r>
                    </a:p>
                    <a:p>
                      <a:pPr marL="0" lv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b="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Regroupement de bateaux avec temps d'attente de 30 min.</a:t>
                      </a:r>
                      <a:endParaRPr lang="fr-FR" sz="20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</a:rPr>
                        <a:t>Mouillage à 1,80 m </a:t>
                      </a:r>
                    </a:p>
                    <a:p>
                      <a:pPr marL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</a:rPr>
                        <a:t>Regroupement de bateaux avec temps d'attente à 30 mn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fr-FR" sz="2000" b="0" i="0" u="none" strike="noStrike" kern="1200" noProof="0">
                          <a:solidFill>
                            <a:srgbClr val="000000"/>
                          </a:solidFill>
                          <a:latin typeface="Calibri"/>
                        </a:rPr>
                        <a:t>Dépendra du débit et</a:t>
                      </a:r>
                      <a:endParaRPr lang="en-US" sz="2000" b="0" i="0" u="none" strike="noStrike" kern="1200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fr-FR" sz="2000" b="0" i="0" u="none" strike="noStrike" kern="1200" noProof="0">
                          <a:solidFill>
                            <a:srgbClr val="000000"/>
                          </a:solidFill>
                          <a:latin typeface="Calibri"/>
                        </a:rPr>
                        <a:t>des restrictions sur la Loire</a:t>
                      </a:r>
                      <a:endParaRPr lang="fr-FR" sz="20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66492392"/>
                  </a:ext>
                </a:extLst>
              </a:tr>
              <a:tr h="206676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CLL entre le </a:t>
                      </a:r>
                      <a:r>
                        <a:rPr lang="fr-FR" sz="1800" b="1" kern="120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Guétin</a:t>
                      </a:r>
                      <a:r>
                        <a:rPr lang="fr-FR" sz="18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Briare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1" i="0" u="none" strike="noStrike" kern="120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 Mouillage de 2m. </a:t>
                      </a:r>
                    </a:p>
                    <a:p>
                      <a:pPr marL="0" lv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b="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Regroupement de bateaux avec temps d'attente de 30 min.</a:t>
                      </a:r>
                      <a:endParaRPr lang="fr-FR" sz="2000" b="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b="0"/>
                        <a:t>Vigilance, débits de l'Allier proche du débit réservé. Possible baisse des mouillages si la baisse des débits continue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fr-FR" sz="2000" b="0" i="0" u="none" strike="noStrike" kern="1200" noProof="0">
                          <a:solidFill>
                            <a:srgbClr val="000000"/>
                          </a:solidFill>
                          <a:latin typeface="Calibri"/>
                        </a:rPr>
                        <a:t>Dépendra du débit et</a:t>
                      </a:r>
                      <a:endParaRPr lang="en-US" sz="2000" b="0" i="0" u="none" strike="noStrike" kern="1200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fr-FR" sz="2000" b="0" i="0" u="none" strike="noStrike" kern="1200" noProof="0">
                          <a:solidFill>
                            <a:srgbClr val="000000"/>
                          </a:solidFill>
                          <a:latin typeface="Calibri"/>
                        </a:rPr>
                        <a:t>des restrictions sur la Loire et l'Allier</a:t>
                      </a:r>
                      <a:endParaRPr lang="fr-FR" sz="20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1426861"/>
                  </a:ext>
                </a:extLst>
              </a:tr>
              <a:tr h="41335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CN </a:t>
                      </a:r>
                      <a:r>
                        <a:rPr lang="fr-FR" sz="1800" b="1" kern="120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Cercy</a:t>
                      </a:r>
                      <a:r>
                        <a:rPr lang="fr-FR" sz="18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fr-FR" sz="1800" b="1" kern="120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StLéger</a:t>
                      </a:r>
                      <a:r>
                        <a:rPr lang="fr-FR" sz="18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-Vignes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1" i="0" u="none" strike="noStrike" kern="120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Mouillage normal (1.60 m)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Pas d'évolution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Pas évolution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92040220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8F274FBF-E30C-8804-8999-4DFA8E54380B}"/>
              </a:ext>
            </a:extLst>
          </p:cNvPr>
          <p:cNvSpPr txBox="1"/>
          <p:nvPr/>
        </p:nvSpPr>
        <p:spPr>
          <a:xfrm>
            <a:off x="286680" y="6128679"/>
            <a:ext cx="1093297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200" b="1">
                <a:cs typeface="Calibri"/>
              </a:rPr>
              <a:t>*estimation du délai de maintien des conditions de navigation avant dégradation, basée sur une hypothèse de baisse immédiate de l'hydrologie</a:t>
            </a:r>
            <a:endParaRPr lang="fr-FR" sz="1200" b="1">
              <a:ea typeface="Calibri" panose="020F0502020204030204"/>
              <a:cs typeface="Calibri" panose="020F0502020204030204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D9530D2-5E9D-58CE-1A0B-BEEC30421083}"/>
              </a:ext>
            </a:extLst>
          </p:cNvPr>
          <p:cNvSpPr txBox="1"/>
          <p:nvPr/>
        </p:nvSpPr>
        <p:spPr>
          <a:xfrm>
            <a:off x="0" y="0"/>
            <a:ext cx="3478934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fr-FR" sz="1600" b="1">
                <a:solidFill>
                  <a:schemeClr val="bg1"/>
                </a:solidFill>
                <a:latin typeface="Gotham"/>
              </a:rPr>
              <a:t>UTI Val de Loire - Seine</a:t>
            </a:r>
          </a:p>
          <a:p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2647557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4"/>
            <a:ext cx="12188715" cy="699743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0780" y="24978"/>
            <a:ext cx="3084871" cy="4188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600" b="1">
                <a:solidFill>
                  <a:schemeClr val="bg1"/>
                </a:solidFill>
                <a:latin typeface="Gotham"/>
                <a:ea typeface="+mn-ea"/>
                <a:cs typeface="+mn-cs"/>
              </a:rPr>
              <a:t>Etat des réserves en eau canal du Centre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454400" y="24978"/>
            <a:ext cx="678872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rgbClr val="4F979F"/>
                </a:solidFill>
                <a:latin typeface="Gotham"/>
              </a:rPr>
              <a:t>ETAT DES RESERVES EN EAU</a:t>
            </a:r>
          </a:p>
          <a:p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F1F79D6-2E84-3168-CD3F-A31D746E5AA8}"/>
              </a:ext>
            </a:extLst>
          </p:cNvPr>
          <p:cNvSpPr txBox="1"/>
          <p:nvPr/>
        </p:nvSpPr>
        <p:spPr>
          <a:xfrm>
            <a:off x="8263228" y="832346"/>
            <a:ext cx="3722772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>
                <a:solidFill>
                  <a:schemeClr val="accent1">
                    <a:lumMod val="75000"/>
                  </a:schemeClr>
                </a:solidFill>
                <a:cs typeface="Calibri"/>
              </a:rPr>
              <a:t>38 % </a:t>
            </a:r>
            <a:r>
              <a:rPr lang="fr-FR">
                <a:solidFill>
                  <a:schemeClr val="accent1">
                    <a:lumMod val="75000"/>
                  </a:schemeClr>
                </a:solidFill>
                <a:cs typeface="Calibri"/>
              </a:rPr>
              <a:t>des réserves utiles le 14</a:t>
            </a:r>
            <a:r>
              <a:rPr lang="fr-FR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/08/23</a:t>
            </a: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8557629"/>
              </p:ext>
            </p:extLst>
          </p:nvPr>
        </p:nvGraphicFramePr>
        <p:xfrm>
          <a:off x="613415" y="832346"/>
          <a:ext cx="10961884" cy="5074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0493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18"/>
            <a:ext cx="12188715" cy="685592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0"/>
            <a:ext cx="347893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b="1">
                <a:solidFill>
                  <a:schemeClr val="bg1"/>
                </a:solidFill>
                <a:latin typeface="Gotham"/>
              </a:rPr>
              <a:t>UTI SAONE-LOIRE</a:t>
            </a:r>
          </a:p>
          <a:p>
            <a:endParaRPr lang="fr-FR" sz="1200"/>
          </a:p>
        </p:txBody>
      </p:sp>
      <p:sp>
        <p:nvSpPr>
          <p:cNvPr id="11" name="ZoneTexte 10"/>
          <p:cNvSpPr txBox="1"/>
          <p:nvPr/>
        </p:nvSpPr>
        <p:spPr>
          <a:xfrm>
            <a:off x="3774497" y="348346"/>
            <a:ext cx="627544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fr-FR" b="1">
                <a:solidFill>
                  <a:srgbClr val="4F979F"/>
                </a:solidFill>
                <a:latin typeface="Gotham"/>
              </a:rPr>
              <a:t>CONDITIONS D'EXPLOITATION 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825A1A85-15E1-7A03-C1FB-F421A84331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805555"/>
              </p:ext>
            </p:extLst>
          </p:nvPr>
        </p:nvGraphicFramePr>
        <p:xfrm>
          <a:off x="265415" y="898988"/>
          <a:ext cx="11639290" cy="5232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3153">
                  <a:extLst>
                    <a:ext uri="{9D8B030D-6E8A-4147-A177-3AD203B41FA5}">
                      <a16:colId xmlns:a16="http://schemas.microsoft.com/office/drawing/2014/main" val="2336715503"/>
                    </a:ext>
                  </a:extLst>
                </a:gridCol>
                <a:gridCol w="3900454">
                  <a:extLst>
                    <a:ext uri="{9D8B030D-6E8A-4147-A177-3AD203B41FA5}">
                      <a16:colId xmlns:a16="http://schemas.microsoft.com/office/drawing/2014/main" val="2335921288"/>
                    </a:ext>
                  </a:extLst>
                </a:gridCol>
                <a:gridCol w="2278590">
                  <a:extLst>
                    <a:ext uri="{9D8B030D-6E8A-4147-A177-3AD203B41FA5}">
                      <a16:colId xmlns:a16="http://schemas.microsoft.com/office/drawing/2014/main" val="146825320"/>
                    </a:ext>
                  </a:extLst>
                </a:gridCol>
                <a:gridCol w="2597093">
                  <a:extLst>
                    <a:ext uri="{9D8B030D-6E8A-4147-A177-3AD203B41FA5}">
                      <a16:colId xmlns:a16="http://schemas.microsoft.com/office/drawing/2014/main" val="962599347"/>
                    </a:ext>
                  </a:extLst>
                </a:gridCol>
              </a:tblGrid>
              <a:tr h="87137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Voie d’eau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Situation au 03/08</a:t>
                      </a:r>
                      <a:endParaRPr lang="fr-FR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Perspectives à 15 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Perspectives *(moyen terme/fin de saison)</a:t>
                      </a:r>
                    </a:p>
                    <a:p>
                      <a:pPr marL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vise le 31/08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43039157"/>
                  </a:ext>
                </a:extLst>
              </a:tr>
              <a:tr h="54674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Seille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i="0" u="none" strike="noStrike" kern="120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Mouillage normal à 1,5m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u="non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Pas d'évolution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Vigilance au regard des débits</a:t>
                      </a:r>
                      <a:endParaRPr lang="fr-FR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62745113"/>
                  </a:ext>
                </a:extLst>
              </a:tr>
              <a:tr h="598004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CC – entre Crissey et St Julien</a:t>
                      </a:r>
                      <a:endParaRPr lang="fr-FR"/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i="0" u="none" strike="noStrike" kern="120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Mouillage normal de 2 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u="none" kern="1200">
                          <a:solidFill>
                            <a:schemeClr val="tx1"/>
                          </a:solidFill>
                          <a:effectLst/>
                          <a:latin typeface="Calibri"/>
                          <a:cs typeface="+mn-cs"/>
                        </a:rPr>
                        <a:t>Pas d'évolution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Mi-septembre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59380328"/>
                  </a:ext>
                </a:extLst>
              </a:tr>
              <a:tr h="87137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CC -  entre St Julien et Paray-Monial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i="0" u="none" strike="noStrike" kern="120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Mouillage réduit de 1.60 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u="none" kern="1200">
                          <a:solidFill>
                            <a:schemeClr val="tx1"/>
                          </a:solidFill>
                          <a:effectLst/>
                          <a:latin typeface="Calibri"/>
                          <a:cs typeface="+mn-cs"/>
                        </a:rPr>
                        <a:t>Pas d'évolution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Mi-septembre</a:t>
                      </a:r>
                      <a:endParaRPr lang="fr-FR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43721378"/>
                  </a:ext>
                </a:extLst>
              </a:tr>
              <a:tr h="70051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CC – entre Paray-Monial et Digoin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i="0" u="none" strike="noStrike" kern="120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Mouillage normal à 2 m</a:t>
                      </a:r>
                      <a:endParaRPr lang="fr-FR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Pas d'évolution</a:t>
                      </a:r>
                      <a:endParaRPr lang="fr-FR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Mi-septembre</a:t>
                      </a:r>
                      <a:endParaRPr lang="fr-FR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98033035"/>
                  </a:ext>
                </a:extLst>
              </a:tr>
              <a:tr h="820119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fr-FR" sz="18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CLL- entre DIGOIN et Dompierre</a:t>
                      </a:r>
                      <a:endParaRPr lang="fr-FR" sz="1800" b="1" kern="1200" err="1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i="0" u="none" strike="noStrike" kern="120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Mouillage normal à 2 m</a:t>
                      </a:r>
                      <a:endParaRPr lang="fr-FR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b="0"/>
                        <a:t>Pas</a:t>
                      </a:r>
                      <a:r>
                        <a:rPr lang="fr-FR" b="0" baseline="0"/>
                        <a:t> d’évolution</a:t>
                      </a:r>
                      <a:endParaRPr lang="fr-FR" b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Mi-septembre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66492392"/>
                  </a:ext>
                </a:extLst>
              </a:tr>
              <a:tr h="785948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fr-FR" sz="18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Canal de Roanne à Digoin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Mouillage normal à 1.60 m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Attention : pb de plantes aux écluses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u="none" kern="1200">
                          <a:solidFill>
                            <a:schemeClr val="tx1"/>
                          </a:solidFill>
                          <a:effectLst/>
                          <a:latin typeface="Calibri"/>
                          <a:cs typeface="+mn-cs"/>
                        </a:rPr>
                        <a:t>Faucardage en cours </a:t>
                      </a:r>
                    </a:p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u="none" kern="1200">
                          <a:solidFill>
                            <a:schemeClr val="tx1"/>
                          </a:solidFill>
                          <a:effectLst/>
                          <a:latin typeface="Calibri"/>
                          <a:cs typeface="+mn-cs"/>
                        </a:rPr>
                        <a:t>Navigation contrainte par les plantes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Mi-septembre</a:t>
                      </a:r>
                      <a:endParaRPr lang="fr-FR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1426861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27667983-D593-C428-20BF-EBBF21D685A7}"/>
              </a:ext>
            </a:extLst>
          </p:cNvPr>
          <p:cNvSpPr txBox="1"/>
          <p:nvPr/>
        </p:nvSpPr>
        <p:spPr>
          <a:xfrm>
            <a:off x="122533" y="5965080"/>
            <a:ext cx="9437733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fr-FR">
              <a:cs typeface="Calibri"/>
            </a:endParaRPr>
          </a:p>
          <a:p>
            <a:r>
              <a:rPr lang="fr-FR" sz="1200" b="1">
                <a:cs typeface="Calibri"/>
              </a:rPr>
              <a:t>*estimation du délai de maintien des conditions de navigation avant dégradation, basée sur une hypothèse de baisse immédiate de l'hydrologie</a:t>
            </a:r>
            <a:endParaRPr lang="fr-FR" sz="1200" b="1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11403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714" cy="685592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454400" y="24978"/>
            <a:ext cx="678872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rgbClr val="4F979F"/>
                </a:solidFill>
                <a:latin typeface="Gotham"/>
              </a:rPr>
              <a:t>ETAT DES RESERVES EN EAU</a:t>
            </a:r>
          </a:p>
          <a:p>
            <a:endParaRPr lang="fr-FR"/>
          </a:p>
        </p:txBody>
      </p:sp>
      <p:sp>
        <p:nvSpPr>
          <p:cNvPr id="9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0780" y="24978"/>
            <a:ext cx="3084871" cy="41882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600" b="1">
                <a:solidFill>
                  <a:schemeClr val="bg1"/>
                </a:solidFill>
                <a:latin typeface="Gotham"/>
                <a:ea typeface="+mn-ea"/>
                <a:cs typeface="+mn-cs"/>
              </a:rPr>
              <a:t>Etat des réserves en eau canal de Bourgogne</a:t>
            </a: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348357"/>
              </p:ext>
            </p:extLst>
          </p:nvPr>
        </p:nvGraphicFramePr>
        <p:xfrm>
          <a:off x="28442" y="922568"/>
          <a:ext cx="12135116" cy="5012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358DD5CE-A3C4-C7B5-BA29-1F43CA0FE9C1}"/>
              </a:ext>
            </a:extLst>
          </p:cNvPr>
          <p:cNvSpPr txBox="1"/>
          <p:nvPr/>
        </p:nvSpPr>
        <p:spPr>
          <a:xfrm>
            <a:off x="8220745" y="1115054"/>
            <a:ext cx="3836013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>
                <a:solidFill>
                  <a:schemeClr val="accent1">
                    <a:lumMod val="75000"/>
                  </a:schemeClr>
                </a:solidFill>
                <a:cs typeface="Calibri"/>
              </a:rPr>
              <a:t>39% </a:t>
            </a:r>
            <a:r>
              <a:rPr lang="fr-FR">
                <a:solidFill>
                  <a:schemeClr val="accent1">
                    <a:lumMod val="75000"/>
                  </a:schemeClr>
                </a:solidFill>
                <a:cs typeface="Calibri"/>
              </a:rPr>
              <a:t>des réserves utiles le 11</a:t>
            </a:r>
            <a:r>
              <a:rPr lang="fr-FR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/08/23</a:t>
            </a:r>
          </a:p>
        </p:txBody>
      </p:sp>
    </p:spTree>
    <p:extLst>
      <p:ext uri="{BB962C8B-B14F-4D97-AF65-F5344CB8AC3E}">
        <p14:creationId xmlns:p14="http://schemas.microsoft.com/office/powerpoint/2010/main" val="1173030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1142</Words>
  <Application>Microsoft Office PowerPoint</Application>
  <PresentationFormat>Grand écran</PresentationFormat>
  <Paragraphs>221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Gotham</vt:lpstr>
      <vt:lpstr>Noto Sans</vt:lpstr>
      <vt:lpstr>Open Sans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VNF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RATOUCHNIAK Bertille, VNF/DT Centre-Bourgogne/SDVE</dc:creator>
  <cp:lastModifiedBy>DOISNE Mathilde, VNF/DT Centre-Bourgogne/SDVE/Pôle développement</cp:lastModifiedBy>
  <cp:revision>40</cp:revision>
  <cp:lastPrinted>2023-06-22T11:25:55Z</cp:lastPrinted>
  <dcterms:created xsi:type="dcterms:W3CDTF">2022-04-07T10:16:20Z</dcterms:created>
  <dcterms:modified xsi:type="dcterms:W3CDTF">2023-08-17T09:30:29Z</dcterms:modified>
</cp:coreProperties>
</file>