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ppt/tags/tag9.xml" ContentType="application/vnd.openxmlformats-officedocument.presentationml.tags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tags/tag10.xml" ContentType="application/vnd.openxmlformats-officedocument.presentationml.tags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tags/tag11.xml" ContentType="application/vnd.openxmlformats-officedocument.presentationml.tags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56" r:id="rId2"/>
    <p:sldId id="485" r:id="rId3"/>
    <p:sldId id="486" r:id="rId4"/>
    <p:sldId id="548" r:id="rId5"/>
    <p:sldId id="549" r:id="rId6"/>
    <p:sldId id="550" r:id="rId7"/>
    <p:sldId id="551" r:id="rId8"/>
    <p:sldId id="552" r:id="rId9"/>
    <p:sldId id="553" r:id="rId10"/>
    <p:sldId id="554" r:id="rId11"/>
    <p:sldId id="555" r:id="rId12"/>
    <p:sldId id="556" r:id="rId13"/>
    <p:sldId id="557" r:id="rId14"/>
    <p:sldId id="558" r:id="rId15"/>
    <p:sldId id="498" r:id="rId16"/>
    <p:sldId id="532" r:id="rId17"/>
    <p:sldId id="544" r:id="rId18"/>
    <p:sldId id="515" r:id="rId19"/>
    <p:sldId id="516" r:id="rId20"/>
    <p:sldId id="517" r:id="rId21"/>
    <p:sldId id="518" r:id="rId22"/>
    <p:sldId id="545" r:id="rId23"/>
    <p:sldId id="559" r:id="rId24"/>
    <p:sldId id="508" r:id="rId25"/>
    <p:sldId id="483" r:id="rId26"/>
    <p:sldId id="494" r:id="rId27"/>
    <p:sldId id="475" r:id="rId28"/>
  </p:sldIdLst>
  <p:sldSz cx="12192000" cy="6858000"/>
  <p:notesSz cx="6808788" cy="9940925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RDONNAL Antoine, VNF/DT Centre-Bourgogne/UTI Bourgogne" initials="CAVCB" lastIdx="7" clrIdx="0">
    <p:extLst>
      <p:ext uri="{19B8F6BF-5375-455C-9EA6-DF929625EA0E}">
        <p15:presenceInfo xmlns:p15="http://schemas.microsoft.com/office/powerpoint/2012/main" userId="S-1-5-21-326239019-1129924909-111032338-50030" providerId="AD"/>
      </p:ext>
    </p:extLst>
  </p:cmAuthor>
  <p:cmAuthor id="2" name="RATOUCHNIAK Bertille, VNF/DT Centre-Bourgogne/SDVE" initials="RBVC" lastIdx="2" clrIdx="1">
    <p:extLst>
      <p:ext uri="{19B8F6BF-5375-455C-9EA6-DF929625EA0E}">
        <p15:presenceInfo xmlns:p15="http://schemas.microsoft.com/office/powerpoint/2012/main" userId="S-1-5-21-326239019-1129924909-111032338-22198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EAF8E"/>
    <a:srgbClr val="F69E00"/>
    <a:srgbClr val="067A9A"/>
    <a:srgbClr val="C2711F"/>
    <a:srgbClr val="0563C1"/>
    <a:srgbClr val="C6C938"/>
    <a:srgbClr val="529830"/>
    <a:srgbClr val="037A37"/>
    <a:srgbClr val="10985E"/>
    <a:srgbClr val="E3C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7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97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46.21\dio\9_GRE\Suivi_reserves\2020\Graph_SEMEH\20200901_SEMEH_GRAPH_Reserv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46.21\dio\9_GRE\Suivi_reserves\2020\Graph_SEMEH\20200901_SEMEH_GRAPH_Reserves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\\192.168.46.21\dio\9_GRE\Suivi_reserves\2020\Graph_SEMEH\20200901_SEMEH_GRAPH_Reserves.xlsx" TargetMode="Externa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Canal de Briare - Evolution de l'état des</a:t>
            </a:r>
            <a:r>
              <a:rPr lang="fr-FR" baseline="0"/>
              <a:t> ré</a:t>
            </a:r>
            <a:r>
              <a:rPr lang="fr-FR"/>
              <a:t>serves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'[20200901_SEMEH_GRAPH_Reserves.xlsx]Reserves'!$B$4</c:f>
              <c:strCache>
                <c:ptCount val="1"/>
                <c:pt idx="0">
                  <c:v>Volume réserves 2019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12700">
                <a:solidFill>
                  <a:schemeClr val="accent4">
                    <a:lumMod val="60000"/>
                    <a:lumOff val="40000"/>
                  </a:schemeClr>
                </a:solidFill>
                <a:tailEnd type="diamond"/>
              </a:ln>
              <a:effectLst/>
            </c:spPr>
          </c:marker>
          <c:cat>
            <c:strRef>
              <c:f>'[20200901_SEMEH_GRAPH_Reserves.xlsx]Reserves'!$A$5:$A$16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'[20200901_SEMEH_GRAPH_Reserves.xlsx]Reserves'!$B$5:$B$16</c:f>
              <c:numCache>
                <c:formatCode>General</c:formatCode>
                <c:ptCount val="12"/>
                <c:pt idx="0">
                  <c:v>3.03</c:v>
                </c:pt>
                <c:pt idx="1">
                  <c:v>3.69</c:v>
                </c:pt>
                <c:pt idx="2">
                  <c:v>4.1399999999999997</c:v>
                </c:pt>
                <c:pt idx="3">
                  <c:v>5.29</c:v>
                </c:pt>
                <c:pt idx="4">
                  <c:v>5.19</c:v>
                </c:pt>
                <c:pt idx="5">
                  <c:v>5.79</c:v>
                </c:pt>
                <c:pt idx="6">
                  <c:v>4.8499999999999996</c:v>
                </c:pt>
                <c:pt idx="7">
                  <c:v>3.17</c:v>
                </c:pt>
                <c:pt idx="8">
                  <c:v>2.0299999999999998</c:v>
                </c:pt>
                <c:pt idx="9">
                  <c:v>1.7</c:v>
                </c:pt>
                <c:pt idx="10">
                  <c:v>1.97</c:v>
                </c:pt>
                <c:pt idx="11">
                  <c:v>3.07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D1A-44DA-9A3E-00F8E2E9C18C}"/>
            </c:ext>
          </c:extLst>
        </c:ser>
        <c:ser>
          <c:idx val="1"/>
          <c:order val="1"/>
          <c:tx>
            <c:strRef>
              <c:f>'[20200901_SEMEH_GRAPH_Reserves.xlsx]Reserves'!$C$4</c:f>
              <c:strCache>
                <c:ptCount val="1"/>
                <c:pt idx="0">
                  <c:v>Volume réserves 2020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'[20200901_SEMEH_GRAPH_Reserves.xlsx]Reserves'!$A$5:$A$16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'[20200901_SEMEH_GRAPH_Reserves.xlsx]Reserves'!$C$5:$C$16</c:f>
              <c:numCache>
                <c:formatCode>General</c:formatCode>
                <c:ptCount val="12"/>
                <c:pt idx="0">
                  <c:v>6.51</c:v>
                </c:pt>
                <c:pt idx="1">
                  <c:v>8.7100000000000009</c:v>
                </c:pt>
                <c:pt idx="2">
                  <c:v>10.91</c:v>
                </c:pt>
                <c:pt idx="3">
                  <c:v>10.85</c:v>
                </c:pt>
                <c:pt idx="4">
                  <c:v>9.66</c:v>
                </c:pt>
                <c:pt idx="5">
                  <c:v>9.3800000000000008</c:v>
                </c:pt>
                <c:pt idx="6">
                  <c:v>7.73</c:v>
                </c:pt>
                <c:pt idx="7">
                  <c:v>5.76</c:v>
                </c:pt>
                <c:pt idx="8">
                  <c:v>4.41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D1A-44DA-9A3E-00F8E2E9C18C}"/>
            </c:ext>
          </c:extLst>
        </c:ser>
        <c:ser>
          <c:idx val="2"/>
          <c:order val="2"/>
          <c:tx>
            <c:strRef>
              <c:f>'[20200901_SEMEH_GRAPH_Reserves.xlsx]Reserves'!$D$4</c:f>
              <c:strCache>
                <c:ptCount val="1"/>
                <c:pt idx="0">
                  <c:v>Moyenne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cat>
            <c:strRef>
              <c:f>'[20200901_SEMEH_GRAPH_Reserves.xlsx]Reserves'!$A$5:$A$16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'[20200901_SEMEH_GRAPH_Reserves.xlsx]Reserves'!$D$5:$D$16</c:f>
              <c:numCache>
                <c:formatCode>0.0</c:formatCode>
                <c:ptCount val="12"/>
                <c:pt idx="0">
                  <c:v>5.73</c:v>
                </c:pt>
                <c:pt idx="1">
                  <c:v>7.88</c:v>
                </c:pt>
                <c:pt idx="2">
                  <c:v>8.69</c:v>
                </c:pt>
                <c:pt idx="3">
                  <c:v>9.69</c:v>
                </c:pt>
                <c:pt idx="4">
                  <c:v>9.8800000000000008</c:v>
                </c:pt>
                <c:pt idx="5">
                  <c:v>9.83</c:v>
                </c:pt>
                <c:pt idx="6">
                  <c:v>8.84</c:v>
                </c:pt>
                <c:pt idx="7">
                  <c:v>7.42</c:v>
                </c:pt>
                <c:pt idx="8">
                  <c:v>5.83</c:v>
                </c:pt>
                <c:pt idx="9">
                  <c:v>4.5</c:v>
                </c:pt>
                <c:pt idx="10">
                  <c:v>4.09</c:v>
                </c:pt>
                <c:pt idx="11">
                  <c:v>4.45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D1A-44DA-9A3E-00F8E2E9C18C}"/>
            </c:ext>
          </c:extLst>
        </c:ser>
        <c:ser>
          <c:idx val="3"/>
          <c:order val="3"/>
          <c:tx>
            <c:strRef>
              <c:f>'[20200901_SEMEH_GRAPH_Reserves.xlsx]Reserves'!$E$4</c:f>
              <c:strCache>
                <c:ptCount val="1"/>
                <c:pt idx="0">
                  <c:v>Maximum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'[20200901_SEMEH_GRAPH_Reserves.xlsx]Reserves'!$A$5:$A$16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'[20200901_SEMEH_GRAPH_Reserves.xlsx]Reserves'!$E$5:$E$16</c:f>
              <c:numCache>
                <c:formatCode>0.0</c:formatCode>
                <c:ptCount val="12"/>
                <c:pt idx="0">
                  <c:v>12.37</c:v>
                </c:pt>
                <c:pt idx="1">
                  <c:v>12.37</c:v>
                </c:pt>
                <c:pt idx="2">
                  <c:v>12.37</c:v>
                </c:pt>
                <c:pt idx="3">
                  <c:v>12.37</c:v>
                </c:pt>
                <c:pt idx="4">
                  <c:v>12.37</c:v>
                </c:pt>
                <c:pt idx="5">
                  <c:v>12.37</c:v>
                </c:pt>
                <c:pt idx="6">
                  <c:v>12.37</c:v>
                </c:pt>
                <c:pt idx="7">
                  <c:v>12.37</c:v>
                </c:pt>
                <c:pt idx="8">
                  <c:v>12.37</c:v>
                </c:pt>
                <c:pt idx="9">
                  <c:v>12.37</c:v>
                </c:pt>
                <c:pt idx="10">
                  <c:v>12.37</c:v>
                </c:pt>
                <c:pt idx="11">
                  <c:v>12.37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D1A-44DA-9A3E-00F8E2E9C1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15734400"/>
        <c:axId val="415733744"/>
      </c:lineChart>
      <c:catAx>
        <c:axId val="415734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Mois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5733744"/>
        <c:crosses val="autoZero"/>
        <c:auto val="0"/>
        <c:lblAlgn val="ctr"/>
        <c:lblOffset val="100"/>
        <c:noMultiLvlLbl val="0"/>
      </c:catAx>
      <c:valAx>
        <c:axId val="41573374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Volume</a:t>
                </a:r>
                <a:r>
                  <a:rPr lang="fr-FR" baseline="0"/>
                  <a:t> remplissage barrages (Mm</a:t>
                </a:r>
                <a:r>
                  <a:rPr lang="fr-FR" baseline="30000"/>
                  <a:t>3</a:t>
                </a:r>
                <a:r>
                  <a:rPr lang="fr-FR" baseline="0"/>
                  <a:t>)</a:t>
                </a:r>
                <a:endParaRPr lang="fr-FR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15734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Canal</a:t>
            </a:r>
            <a:r>
              <a:rPr lang="fr-FR" baseline="0"/>
              <a:t> de Bourgogne - Evolution de l'état des réserves</a:t>
            </a:r>
            <a:endParaRPr lang="fr-FR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6"/>
          <c:order val="0"/>
          <c:tx>
            <c:strRef>
              <c:f>'[20200901_SEMEH_GRAPH_Reserves.xlsx]Reserves'!$F$4</c:f>
              <c:strCache>
                <c:ptCount val="1"/>
                <c:pt idx="0">
                  <c:v>Volume réserves 2019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'[20200901_SEMEH_GRAPH_Reserves.xlsx]Reserves'!$A$5:$A$16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'[20200901_SEMEH_GRAPH_Reserves.xlsx]Reserves'!$F$5:$F$16</c:f>
              <c:numCache>
                <c:formatCode>General</c:formatCode>
                <c:ptCount val="12"/>
                <c:pt idx="0">
                  <c:v>12.17</c:v>
                </c:pt>
                <c:pt idx="1">
                  <c:v>16.989999999999998</c:v>
                </c:pt>
                <c:pt idx="2">
                  <c:v>19.100000000000001</c:v>
                </c:pt>
                <c:pt idx="3">
                  <c:v>20.73</c:v>
                </c:pt>
                <c:pt idx="4">
                  <c:v>20.83</c:v>
                </c:pt>
                <c:pt idx="5">
                  <c:v>20.77</c:v>
                </c:pt>
                <c:pt idx="6">
                  <c:v>19.37</c:v>
                </c:pt>
                <c:pt idx="7">
                  <c:v>15.08</c:v>
                </c:pt>
                <c:pt idx="8">
                  <c:v>11.1</c:v>
                </c:pt>
                <c:pt idx="9">
                  <c:v>8.1300000000000008</c:v>
                </c:pt>
                <c:pt idx="10">
                  <c:v>5.1100000000000003</c:v>
                </c:pt>
                <c:pt idx="11">
                  <c:v>5.36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59A7-44F8-BA33-9D05EAB6CFB2}"/>
            </c:ext>
          </c:extLst>
        </c:ser>
        <c:ser>
          <c:idx val="7"/>
          <c:order val="1"/>
          <c:tx>
            <c:strRef>
              <c:f>'[20200901_SEMEH_GRAPH_Reserves.xlsx]Reserves'!$G$4</c:f>
              <c:strCache>
                <c:ptCount val="1"/>
                <c:pt idx="0">
                  <c:v>Volume réserves 2020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'[20200901_SEMEH_GRAPH_Reserves.xlsx]Reserves'!$A$5:$A$16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'[20200901_SEMEH_GRAPH_Reserves.xlsx]Reserves'!$G$5:$G$16</c:f>
              <c:numCache>
                <c:formatCode>General</c:formatCode>
                <c:ptCount val="12"/>
                <c:pt idx="0">
                  <c:v>15.86</c:v>
                </c:pt>
                <c:pt idx="1">
                  <c:v>16.8</c:v>
                </c:pt>
                <c:pt idx="2">
                  <c:v>22.81</c:v>
                </c:pt>
                <c:pt idx="3">
                  <c:v>24.63</c:v>
                </c:pt>
                <c:pt idx="4">
                  <c:v>24.08</c:v>
                </c:pt>
                <c:pt idx="5">
                  <c:v>22.71</c:v>
                </c:pt>
                <c:pt idx="6">
                  <c:v>19.52</c:v>
                </c:pt>
                <c:pt idx="7">
                  <c:v>13.8</c:v>
                </c:pt>
                <c:pt idx="8">
                  <c:v>9.8699999999999992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59A7-44F8-BA33-9D05EAB6CFB2}"/>
            </c:ext>
          </c:extLst>
        </c:ser>
        <c:ser>
          <c:idx val="8"/>
          <c:order val="2"/>
          <c:tx>
            <c:strRef>
              <c:f>'[20200901_SEMEH_GRAPH_Reserves.xlsx]Reserves'!$H$4</c:f>
              <c:strCache>
                <c:ptCount val="1"/>
                <c:pt idx="0">
                  <c:v>Moyenne</c:v>
                </c:pt>
              </c:strCache>
            </c:strRef>
          </c:tx>
          <c:spPr>
            <a:ln w="28575" cap="rnd">
              <a:solidFill>
                <a:schemeClr val="accent3">
                  <a:lumMod val="60000"/>
                  <a:lumOff val="4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  <a:lumOff val="40000"/>
                </a:schemeClr>
              </a:solidFill>
              <a:ln w="9525">
                <a:solidFill>
                  <a:schemeClr val="accent3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'[20200901_SEMEH_GRAPH_Reserves.xlsx]Reserves'!$A$5:$A$16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'[20200901_SEMEH_GRAPH_Reserves.xlsx]Reserves'!$H$5:$H$16</c:f>
              <c:numCache>
                <c:formatCode>General</c:formatCode>
                <c:ptCount val="12"/>
                <c:pt idx="0">
                  <c:v>16.34</c:v>
                </c:pt>
                <c:pt idx="1">
                  <c:v>20.27</c:v>
                </c:pt>
                <c:pt idx="2">
                  <c:v>22.65</c:v>
                </c:pt>
                <c:pt idx="3">
                  <c:v>23.68</c:v>
                </c:pt>
                <c:pt idx="4">
                  <c:v>23.58</c:v>
                </c:pt>
                <c:pt idx="5">
                  <c:v>23.26</c:v>
                </c:pt>
                <c:pt idx="6">
                  <c:v>21.83</c:v>
                </c:pt>
                <c:pt idx="7">
                  <c:v>17.079999999999998</c:v>
                </c:pt>
                <c:pt idx="8">
                  <c:v>13.11</c:v>
                </c:pt>
                <c:pt idx="9">
                  <c:v>8.11</c:v>
                </c:pt>
                <c:pt idx="10">
                  <c:v>5.72</c:v>
                </c:pt>
                <c:pt idx="11">
                  <c:v>5.9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59A7-44F8-BA33-9D05EAB6CFB2}"/>
            </c:ext>
          </c:extLst>
        </c:ser>
        <c:ser>
          <c:idx val="9"/>
          <c:order val="3"/>
          <c:tx>
            <c:strRef>
              <c:f>'[20200901_SEMEH_GRAPH_Reserves.xlsx]Reserves'!$I$4</c:f>
              <c:strCache>
                <c:ptCount val="1"/>
                <c:pt idx="0">
                  <c:v>Maximum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'[20200901_SEMEH_GRAPH_Reserves.xlsx]Reserves'!$A$5:$A$16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'[20200901_SEMEH_GRAPH_Reserves.xlsx]Reserves'!$I$5:$I$16</c:f>
              <c:numCache>
                <c:formatCode>General</c:formatCode>
                <c:ptCount val="12"/>
                <c:pt idx="0">
                  <c:v>26.920999999999999</c:v>
                </c:pt>
                <c:pt idx="1">
                  <c:v>26.920999999999999</c:v>
                </c:pt>
                <c:pt idx="2">
                  <c:v>26.920999999999999</c:v>
                </c:pt>
                <c:pt idx="3">
                  <c:v>26.920999999999999</c:v>
                </c:pt>
                <c:pt idx="4">
                  <c:v>26.920999999999999</c:v>
                </c:pt>
                <c:pt idx="5">
                  <c:v>26.920999999999999</c:v>
                </c:pt>
                <c:pt idx="6">
                  <c:v>26.920999999999999</c:v>
                </c:pt>
                <c:pt idx="7">
                  <c:v>26.920999999999999</c:v>
                </c:pt>
                <c:pt idx="8">
                  <c:v>26.920999999999999</c:v>
                </c:pt>
                <c:pt idx="9">
                  <c:v>26.920999999999999</c:v>
                </c:pt>
                <c:pt idx="10">
                  <c:v>26.920999999999999</c:v>
                </c:pt>
                <c:pt idx="11">
                  <c:v>26.920999999999999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59A7-44F8-BA33-9D05EAB6C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22792592"/>
        <c:axId val="422794560"/>
      </c:lineChart>
      <c:catAx>
        <c:axId val="42279259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Mois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2794560"/>
        <c:crosses val="autoZero"/>
        <c:auto val="1"/>
        <c:lblAlgn val="ctr"/>
        <c:lblOffset val="100"/>
        <c:noMultiLvlLbl val="0"/>
      </c:catAx>
      <c:valAx>
        <c:axId val="42279456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fr-FR"/>
                  <a:t>Volume remplissage barrages (Mm</a:t>
                </a:r>
                <a:r>
                  <a:rPr lang="fr-FR" baseline="30000"/>
                  <a:t>3</a:t>
                </a:r>
                <a:r>
                  <a:rPr lang="fr-FR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4227925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r-FR"/>
              <a:t>Canal du Centre - Evolution de l'état des réserves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title>
    <c:autoTitleDeleted val="0"/>
    <c:plotArea>
      <c:layout/>
      <c:lineChart>
        <c:grouping val="standard"/>
        <c:varyColors val="0"/>
        <c:ser>
          <c:idx val="12"/>
          <c:order val="0"/>
          <c:tx>
            <c:strRef>
              <c:f>'[20200901_SEMEH_GRAPH_Reserves.xlsx]Reserves'!$J$4</c:f>
              <c:strCache>
                <c:ptCount val="1"/>
                <c:pt idx="0">
                  <c:v>Volume réserves 2019</c:v>
                </c:pt>
              </c:strCache>
            </c:strRef>
          </c:tx>
          <c:spPr>
            <a:ln w="28575" cap="rnd">
              <a:solidFill>
                <a:schemeClr val="accent4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60000"/>
                  <a:lumOff val="40000"/>
                </a:schemeClr>
              </a:solidFill>
              <a:ln w="9525">
                <a:solidFill>
                  <a:schemeClr val="accent4">
                    <a:lumMod val="60000"/>
                    <a:lumOff val="40000"/>
                  </a:schemeClr>
                </a:solidFill>
              </a:ln>
              <a:effectLst/>
            </c:spPr>
          </c:marker>
          <c:cat>
            <c:strRef>
              <c:f>'[20200901_SEMEH_GRAPH_Reserves.xlsx]Reserves'!$A$5:$A$16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'[20200901_SEMEH_GRAPH_Reserves.xlsx]Reserves'!$J$5:$J$16</c:f>
              <c:numCache>
                <c:formatCode>General</c:formatCode>
                <c:ptCount val="12"/>
                <c:pt idx="0">
                  <c:v>9.6999999999999993</c:v>
                </c:pt>
                <c:pt idx="1">
                  <c:v>11.21</c:v>
                </c:pt>
                <c:pt idx="2">
                  <c:v>12.19</c:v>
                </c:pt>
                <c:pt idx="3">
                  <c:v>13.42</c:v>
                </c:pt>
                <c:pt idx="4">
                  <c:v>13.1</c:v>
                </c:pt>
                <c:pt idx="5">
                  <c:v>12.2</c:v>
                </c:pt>
                <c:pt idx="6">
                  <c:v>10.3</c:v>
                </c:pt>
                <c:pt idx="7">
                  <c:v>8.1999999999999993</c:v>
                </c:pt>
                <c:pt idx="8">
                  <c:v>7.28</c:v>
                </c:pt>
                <c:pt idx="9">
                  <c:v>6.97</c:v>
                </c:pt>
                <c:pt idx="10">
                  <c:v>8.1</c:v>
                </c:pt>
                <c:pt idx="11">
                  <c:v>9.9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EF9-466A-9C32-4CC4A7DBB0E9}"/>
            </c:ext>
          </c:extLst>
        </c:ser>
        <c:ser>
          <c:idx val="13"/>
          <c:order val="1"/>
          <c:tx>
            <c:strRef>
              <c:f>'[20200901_SEMEH_GRAPH_Reserves.xlsx]Reserves'!$K$4</c:f>
              <c:strCache>
                <c:ptCount val="1"/>
                <c:pt idx="0">
                  <c:v>Volume réserves 2020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F0"/>
              </a:solidFill>
              <a:ln w="9525">
                <a:solidFill>
                  <a:srgbClr val="00B0F0"/>
                </a:solidFill>
              </a:ln>
              <a:effectLst/>
            </c:spPr>
          </c:marker>
          <c:cat>
            <c:strRef>
              <c:f>'[20200901_SEMEH_GRAPH_Reserves.xlsx]Reserves'!$A$5:$A$16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'[20200901_SEMEH_GRAPH_Reserves.xlsx]Reserves'!$K$5:$K$16</c:f>
              <c:numCache>
                <c:formatCode>General</c:formatCode>
                <c:ptCount val="12"/>
                <c:pt idx="0">
                  <c:v>13.66</c:v>
                </c:pt>
                <c:pt idx="1">
                  <c:v>14.72</c:v>
                </c:pt>
                <c:pt idx="2">
                  <c:v>17.559999999999999</c:v>
                </c:pt>
                <c:pt idx="3">
                  <c:v>17.54</c:v>
                </c:pt>
                <c:pt idx="4">
                  <c:v>17.32</c:v>
                </c:pt>
                <c:pt idx="5">
                  <c:v>16.47</c:v>
                </c:pt>
                <c:pt idx="6">
                  <c:v>15.47</c:v>
                </c:pt>
                <c:pt idx="7">
                  <c:v>12.04</c:v>
                </c:pt>
                <c:pt idx="8">
                  <c:v>9.23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EF9-466A-9C32-4CC4A7DBB0E9}"/>
            </c:ext>
          </c:extLst>
        </c:ser>
        <c:ser>
          <c:idx val="14"/>
          <c:order val="2"/>
          <c:tx>
            <c:strRef>
              <c:f>'[20200901_SEMEH_GRAPH_Reserves.xlsx]Reserves'!$L$4</c:f>
              <c:strCache>
                <c:ptCount val="1"/>
                <c:pt idx="0">
                  <c:v>Moyenne</c:v>
                </c:pt>
              </c:strCache>
            </c:strRef>
          </c:tx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cat>
            <c:strRef>
              <c:f>'[20200901_SEMEH_GRAPH_Reserves.xlsx]Reserves'!$A$5:$A$16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'[20200901_SEMEH_GRAPH_Reserves.xlsx]Reserves'!$L$5:$L$16</c:f>
              <c:numCache>
                <c:formatCode>General</c:formatCode>
                <c:ptCount val="12"/>
                <c:pt idx="0">
                  <c:v>11.2</c:v>
                </c:pt>
                <c:pt idx="1">
                  <c:v>13.3</c:v>
                </c:pt>
                <c:pt idx="2">
                  <c:v>14.8</c:v>
                </c:pt>
                <c:pt idx="3">
                  <c:v>15.4</c:v>
                </c:pt>
                <c:pt idx="4">
                  <c:v>15.6</c:v>
                </c:pt>
                <c:pt idx="5">
                  <c:v>15.1</c:v>
                </c:pt>
                <c:pt idx="6">
                  <c:v>13.8</c:v>
                </c:pt>
                <c:pt idx="7">
                  <c:v>11.5</c:v>
                </c:pt>
                <c:pt idx="8">
                  <c:v>9.5</c:v>
                </c:pt>
                <c:pt idx="9">
                  <c:v>8.1</c:v>
                </c:pt>
                <c:pt idx="10">
                  <c:v>8</c:v>
                </c:pt>
                <c:pt idx="11">
                  <c:v>9.1999999999999993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EF9-466A-9C32-4CC4A7DBB0E9}"/>
            </c:ext>
          </c:extLst>
        </c:ser>
        <c:ser>
          <c:idx val="15"/>
          <c:order val="3"/>
          <c:tx>
            <c:strRef>
              <c:f>'[20200901_SEMEH_GRAPH_Reserves.xlsx]Reserves'!$M$4</c:f>
              <c:strCache>
                <c:ptCount val="1"/>
                <c:pt idx="0">
                  <c:v>Cible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dash"/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9525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cat>
            <c:strRef>
              <c:f>'[20200901_SEMEH_GRAPH_Reserves.xlsx]Reserves'!$A$5:$A$16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'[20200901_SEMEH_GRAPH_Reserves.xlsx]Reserves'!$M$5:$M$16</c:f>
              <c:numCache>
                <c:formatCode>General</c:formatCode>
                <c:ptCount val="12"/>
                <c:pt idx="0">
                  <c:v>12.9</c:v>
                </c:pt>
                <c:pt idx="1">
                  <c:v>14.7</c:v>
                </c:pt>
                <c:pt idx="2">
                  <c:v>16.7</c:v>
                </c:pt>
                <c:pt idx="3">
                  <c:v>18.399999999999999</c:v>
                </c:pt>
                <c:pt idx="4">
                  <c:v>18.399999999999999</c:v>
                </c:pt>
                <c:pt idx="5">
                  <c:v>18.399999999999999</c:v>
                </c:pt>
                <c:pt idx="6">
                  <c:v>16</c:v>
                </c:pt>
                <c:pt idx="7">
                  <c:v>13.3</c:v>
                </c:pt>
                <c:pt idx="8">
                  <c:v>9.8000000000000007</c:v>
                </c:pt>
                <c:pt idx="9">
                  <c:v>8.5</c:v>
                </c:pt>
                <c:pt idx="10">
                  <c:v>8.1999999999999993</c:v>
                </c:pt>
                <c:pt idx="11">
                  <c:v>9.6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EF9-466A-9C32-4CC4A7DBB0E9}"/>
            </c:ext>
          </c:extLst>
        </c:ser>
        <c:ser>
          <c:idx val="16"/>
          <c:order val="4"/>
          <c:tx>
            <c:strRef>
              <c:f>'[20200901_SEMEH_GRAPH_Reserves.xlsx]Reserves'!$N$4</c:f>
              <c:strCache>
                <c:ptCount val="1"/>
                <c:pt idx="0">
                  <c:v>Maximum</c:v>
                </c:pt>
              </c:strCache>
            </c:strRef>
          </c:tx>
          <c:spPr>
            <a:ln w="28575" cap="rnd">
              <a:solidFill>
                <a:srgbClr val="92D050"/>
              </a:solidFill>
              <a:round/>
            </a:ln>
            <a:effectLst/>
          </c:spPr>
          <c:marker>
            <c:symbol val="circle"/>
            <c:size val="5"/>
            <c:spPr>
              <a:noFill/>
              <a:ln w="9525">
                <a:noFill/>
              </a:ln>
              <a:effectLst/>
            </c:spPr>
          </c:marker>
          <c:cat>
            <c:strRef>
              <c:f>'[20200901_SEMEH_GRAPH_Reserves.xlsx]Reserves'!$A$5:$A$16</c:f>
              <c:strCache>
                <c:ptCount val="12"/>
                <c:pt idx="0">
                  <c:v>Janvier</c:v>
                </c:pt>
                <c:pt idx="1">
                  <c:v>Février</c:v>
                </c:pt>
                <c:pt idx="2">
                  <c:v>Mars</c:v>
                </c:pt>
                <c:pt idx="3">
                  <c:v>Avril</c:v>
                </c:pt>
                <c:pt idx="4">
                  <c:v>Mai</c:v>
                </c:pt>
                <c:pt idx="5">
                  <c:v>Juin</c:v>
                </c:pt>
                <c:pt idx="6">
                  <c:v>Juillet</c:v>
                </c:pt>
                <c:pt idx="7">
                  <c:v>Août</c:v>
                </c:pt>
                <c:pt idx="8">
                  <c:v>Septembre</c:v>
                </c:pt>
                <c:pt idx="9">
                  <c:v>Octobre</c:v>
                </c:pt>
                <c:pt idx="10">
                  <c:v>Novembre</c:v>
                </c:pt>
                <c:pt idx="11">
                  <c:v>Décembre</c:v>
                </c:pt>
              </c:strCache>
            </c:strRef>
          </c:cat>
          <c:val>
            <c:numRef>
              <c:f>'[20200901_SEMEH_GRAPH_Reserves.xlsx]Reserves'!$N$5:$N$16</c:f>
              <c:numCache>
                <c:formatCode>General</c:formatCode>
                <c:ptCount val="12"/>
                <c:pt idx="0">
                  <c:v>18.420000000000002</c:v>
                </c:pt>
                <c:pt idx="1">
                  <c:v>18.420000000000002</c:v>
                </c:pt>
                <c:pt idx="2">
                  <c:v>18.420000000000002</c:v>
                </c:pt>
                <c:pt idx="3">
                  <c:v>18.420000000000002</c:v>
                </c:pt>
                <c:pt idx="4">
                  <c:v>18.420000000000002</c:v>
                </c:pt>
                <c:pt idx="5">
                  <c:v>18.420000000000002</c:v>
                </c:pt>
                <c:pt idx="6">
                  <c:v>18.420000000000002</c:v>
                </c:pt>
                <c:pt idx="7">
                  <c:v>18.420000000000002</c:v>
                </c:pt>
                <c:pt idx="8">
                  <c:v>18.420000000000002</c:v>
                </c:pt>
                <c:pt idx="9">
                  <c:v>18.420000000000002</c:v>
                </c:pt>
                <c:pt idx="10">
                  <c:v>18.420000000000002</c:v>
                </c:pt>
                <c:pt idx="11">
                  <c:v>18.420000000000002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FEF9-466A-9C32-4CC4A7DBB0E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06237432"/>
        <c:axId val="506236448"/>
      </c:lineChart>
      <c:catAx>
        <c:axId val="506237432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Mois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6236448"/>
        <c:crosses val="autoZero"/>
        <c:auto val="1"/>
        <c:lblAlgn val="ctr"/>
        <c:lblOffset val="100"/>
        <c:noMultiLvlLbl val="0"/>
      </c:catAx>
      <c:valAx>
        <c:axId val="5062364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Volume remplissage barrages (Mm</a:t>
                </a:r>
                <a:r>
                  <a:rPr lang="en-US" baseline="30000"/>
                  <a:t>3</a:t>
                </a:r>
                <a:r>
                  <a:rPr lang="en-US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fr-FR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0623743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0.69721</cdr:x>
      <cdr:y>0.01037</cdr:y>
    </cdr:from>
    <cdr:to>
      <cdr:x>1</cdr:x>
      <cdr:y>0.15486</cdr:y>
    </cdr:to>
    <cdr:sp macro="" textlink="">
      <cdr:nvSpPr>
        <cdr:cNvPr id="2" name="ZoneTexte 7"/>
        <cdr:cNvSpPr txBox="1"/>
      </cdr:nvSpPr>
      <cdr:spPr>
        <a:xfrm xmlns:a="http://schemas.openxmlformats.org/drawingml/2006/main">
          <a:off x="6645627" y="50800"/>
          <a:ext cx="2777351" cy="7078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fr-FR" sz="2000" b="1" dirty="0" smtClean="0">
              <a:solidFill>
                <a:srgbClr val="1EAF8E"/>
              </a:solidFill>
              <a:latin typeface="Gotham"/>
            </a:rPr>
            <a:t> 25% des réserves utiles le 08/09/2020</a:t>
          </a:r>
          <a:endParaRPr lang="fr-FR" sz="2000" dirty="0">
            <a:solidFill>
              <a:srgbClr val="1EAF8E"/>
            </a:solidFill>
            <a:latin typeface="Gotham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0.69963</cdr:x>
      <cdr:y>0.00971</cdr:y>
    </cdr:from>
    <cdr:to>
      <cdr:x>1</cdr:x>
      <cdr:y>0.14502</cdr:y>
    </cdr:to>
    <cdr:sp macro="" textlink="">
      <cdr:nvSpPr>
        <cdr:cNvPr id="2" name="ZoneTexte 7"/>
        <cdr:cNvSpPr txBox="1"/>
      </cdr:nvSpPr>
      <cdr:spPr>
        <a:xfrm xmlns:a="http://schemas.openxmlformats.org/drawingml/2006/main">
          <a:off x="6645627" y="50800"/>
          <a:ext cx="2777351" cy="7078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fr-FR" sz="2000" b="1" dirty="0" smtClean="0">
              <a:solidFill>
                <a:srgbClr val="1EAF8E"/>
              </a:solidFill>
              <a:latin typeface="Gotham"/>
            </a:rPr>
            <a:t> 23% des réserves utiles le 08/09/2020</a:t>
          </a:r>
          <a:endParaRPr lang="fr-FR" sz="2000" dirty="0">
            <a:solidFill>
              <a:srgbClr val="1EAF8E"/>
            </a:solidFill>
            <a:latin typeface="Gotham"/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0.69944</cdr:x>
      <cdr:y>0.00978</cdr:y>
    </cdr:from>
    <cdr:to>
      <cdr:x>1</cdr:x>
      <cdr:y>0.14608</cdr:y>
    </cdr:to>
    <cdr:sp macro="" textlink="">
      <cdr:nvSpPr>
        <cdr:cNvPr id="2" name="ZoneTexte 7"/>
        <cdr:cNvSpPr txBox="1"/>
      </cdr:nvSpPr>
      <cdr:spPr>
        <a:xfrm xmlns:a="http://schemas.openxmlformats.org/drawingml/2006/main">
          <a:off x="6645627" y="50800"/>
          <a:ext cx="2777351" cy="707876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lvl="0"/>
          <a:r>
            <a:rPr lang="fr-FR" sz="2000" b="1" dirty="0" smtClean="0">
              <a:solidFill>
                <a:srgbClr val="1EAF8E"/>
              </a:solidFill>
              <a:latin typeface="Gotham"/>
            </a:rPr>
            <a:t> 21% des réserves utiles le 08/09/2020</a:t>
          </a:r>
          <a:endParaRPr lang="fr-FR" sz="2000" dirty="0">
            <a:solidFill>
              <a:srgbClr val="1EAF8E"/>
            </a:solidFill>
            <a:latin typeface="Gotham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CC8B4C-61ED-4976-A03C-44A0BA38276A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56738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BFC5A5-D6F2-4D22-B172-C9694C81EFC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17177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6738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E3A64-240B-4662-B111-96E5498C7E18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4238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0879" y="4784071"/>
            <a:ext cx="5447030" cy="39142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6738" y="9442155"/>
            <a:ext cx="2950475" cy="4987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A1C29-E9F8-4919-95EB-2CEFA044D74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95254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1C29-E9F8-4919-95EB-2CEFA044D74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6283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1C29-E9F8-4919-95EB-2CEFA044D74D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8136080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1C29-E9F8-4919-95EB-2CEFA044D74D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777516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1C29-E9F8-4919-95EB-2CEFA044D74D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453587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1C29-E9F8-4919-95EB-2CEFA044D74D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03511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1C29-E9F8-4919-95EB-2CEFA044D74D}" type="slidenum">
              <a:rPr lang="fr-FR" smtClean="0"/>
              <a:t>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479157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1C29-E9F8-4919-95EB-2CEFA044D74D}" type="slidenum">
              <a:rPr lang="fr-FR" smtClean="0"/>
              <a:t>18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77458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1C29-E9F8-4919-95EB-2CEFA044D74D}" type="slidenum">
              <a:rPr lang="fr-FR" smtClean="0"/>
              <a:t>19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91908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1C29-E9F8-4919-95EB-2CEFA044D74D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781134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1C29-E9F8-4919-95EB-2CEFA044D74D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28233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1C29-E9F8-4919-95EB-2CEFA044D74D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880220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1C29-E9F8-4919-95EB-2CEFA044D74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5838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1C29-E9F8-4919-95EB-2CEFA044D74D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76244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1C29-E9F8-4919-95EB-2CEFA044D74D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90591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1C29-E9F8-4919-95EB-2CEFA044D74D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04449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9A1C29-E9F8-4919-95EB-2CEFA044D74D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22997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6A16-4161-4F63-A6FE-FD31CC4718A4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8AF4-20DD-4D9F-B9D2-63D6802C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052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6A16-4161-4F63-A6FE-FD31CC4718A4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8AF4-20DD-4D9F-B9D2-63D6802C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30693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6A16-4161-4F63-A6FE-FD31CC4718A4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8AF4-20DD-4D9F-B9D2-63D6802C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185984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6A16-4161-4F63-A6FE-FD31CC4718A4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8AF4-20DD-4D9F-B9D2-63D6802C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59301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6A16-4161-4F63-A6FE-FD31CC4718A4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8AF4-20DD-4D9F-B9D2-63D6802C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1340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6A16-4161-4F63-A6FE-FD31CC4718A4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8AF4-20DD-4D9F-B9D2-63D6802C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2198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6A16-4161-4F63-A6FE-FD31CC4718A4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8AF4-20DD-4D9F-B9D2-63D6802C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603037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6A16-4161-4F63-A6FE-FD31CC4718A4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8AF4-20DD-4D9F-B9D2-63D6802C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4556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6A16-4161-4F63-A6FE-FD31CC4718A4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8AF4-20DD-4D9F-B9D2-63D6802C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94569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6A16-4161-4F63-A6FE-FD31CC4718A4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8AF4-20DD-4D9F-B9D2-63D6802C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53658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396A16-4161-4F63-A6FE-FD31CC4718A4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998AF4-20DD-4D9F-B9D2-63D6802C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07753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396A16-4161-4F63-A6FE-FD31CC4718A4}" type="datetimeFigureOut">
              <a:rPr lang="fr-FR" smtClean="0"/>
              <a:t>10/09/2020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998AF4-20DD-4D9F-B9D2-63D6802CB89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041786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4" Type="http://schemas.openxmlformats.org/officeDocument/2006/relationships/image" Target="../media/image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Relationship Id="rId5" Type="http://schemas.openxmlformats.org/officeDocument/2006/relationships/chart" Target="../charts/chart1.x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Relationship Id="rId5" Type="http://schemas.openxmlformats.org/officeDocument/2006/relationships/chart" Target="../charts/chart2.xml"/><Relationship Id="rId4" Type="http://schemas.openxmlformats.org/officeDocument/2006/relationships/image" Target="../media/image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Relationship Id="rId5" Type="http://schemas.openxmlformats.org/officeDocument/2006/relationships/chart" Target="../charts/chart3.xml"/><Relationship Id="rId4" Type="http://schemas.openxmlformats.org/officeDocument/2006/relationships/image" Target="../media/image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file:///\\192.168.48.41\dtcb\6-SDVE\3_COMMUNICATION\2_Projets_Travaux\2018\SYDO\VNF_ServentCanaux_V2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dve.dt.centrebourgogne@vnf.fr" TargetMode="External"/><Relationship Id="rId4" Type="http://schemas.openxmlformats.org/officeDocument/2006/relationships/hyperlink" Target="mailto:uti.saoneloire.dt.centrebourgogne@developpement-durable.gouv.fr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hyperlink" Target="mailto:sdve.dt.centrebourgogne@vnf.fr" TargetMode="External"/><Relationship Id="rId4" Type="http://schemas.openxmlformats.org/officeDocument/2006/relationships/hyperlink" Target="mailto:uti.bourgogne@vnf.fr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file:///\\192.168.48.41\dtcb\6-SDVE\3_COMMUNICATION\2_Projets_Travaux\2018\SYDO\VNF_ServentCanaux_V2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14.png"/><Relationship Id="rId5" Type="http://schemas.openxmlformats.org/officeDocument/2006/relationships/hyperlink" Target="http://u.osmfr.org/m/472798/" TargetMode="External"/><Relationship Id="rId4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Relationship Id="rId4" Type="http://schemas.openxmlformats.org/officeDocument/2006/relationships/image" Target="../media/image1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fin.fr/covid-19-travailler-en-securite" TargetMode="External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file:///\\192.168.48.41\dtcb\6-SDVE\3_COMMUNICATION\2_Projets_Travaux\2018\SYDO\VNF_ServentCanaux_V2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file:///\\192.168.48.41\dtcb\6-SDVE\3_COMMUNICATION\2_Projets_Travaux\2018\SYDO\VNF_ServentCanaux_V2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file:///\\192.168.48.41\dtcb\6-SDVE\3_COMMUNICATION\2_Projets_Travaux\2018\SYDO\VNF_ServentCanaux_V2.mp4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png"/><Relationship Id="rId4" Type="http://schemas.openxmlformats.org/officeDocument/2006/relationships/image" Target="../media/image3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7.png"/><Relationship Id="rId4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gicrues.gouv.fr/niv3-station.php?CdEntVigiCru=10&amp;CdStationHydro=K418001010&amp;GrdSerie=Q&amp;ZoomInitial=3" TargetMode="External"/><Relationship Id="rId13" Type="http://schemas.openxmlformats.org/officeDocument/2006/relationships/hyperlink" Target="https://www.vigicrues.gouv.fr/niv3-station.php?CdEntVigiCru=7&amp;CdStationHydro=F439000101&amp;GrdSerie=Q&amp;ZoomInitial=3" TargetMode="External"/><Relationship Id="rId3" Type="http://schemas.openxmlformats.org/officeDocument/2006/relationships/notesSlide" Target="../notesSlides/notesSlide5.xml"/><Relationship Id="rId7" Type="http://schemas.openxmlformats.org/officeDocument/2006/relationships/hyperlink" Target="https://www.vigicrues.gouv.fr/niv3-station.php?CdEntVigiCru=18&amp;CdStationHydro=U132401001&amp;GrdSerie=Q&amp;ZoomInitial=1" TargetMode="External"/><Relationship Id="rId12" Type="http://schemas.openxmlformats.org/officeDocument/2006/relationships/hyperlink" Target="https://www.vigicrues.gouv.fr/niv3-station.php?CdEntVigiCru=7&amp;CdStationHydro=F422000201&amp;GrdSerie=Q&amp;ZoomInitial=3" TargetMode="External"/><Relationship Id="rId17" Type="http://schemas.openxmlformats.org/officeDocument/2006/relationships/hyperlink" Target="https://www.rdbrmc.com/hydroreel2/station.php?codestation=954" TargetMode="External"/><Relationship Id="rId2" Type="http://schemas.openxmlformats.org/officeDocument/2006/relationships/slideLayout" Target="../slideLayouts/slideLayout1.xml"/><Relationship Id="rId16" Type="http://schemas.openxmlformats.org/officeDocument/2006/relationships/hyperlink" Target="https://www.vigicrues.gouv.fr/niv3-station.php?CdEntVigiCru=10&amp;CdStationHydro=K134181001&amp;GrdSerie=Q&amp;ZoomInitial=3" TargetMode="External"/><Relationship Id="rId1" Type="http://schemas.openxmlformats.org/officeDocument/2006/relationships/tags" Target="../tags/tag4.xml"/><Relationship Id="rId6" Type="http://schemas.openxmlformats.org/officeDocument/2006/relationships/hyperlink" Target="https://www.vigicrues.gouv.fr/niv3-station.php?CdEntVigiCru=7&amp;CdStationHydro=H246202001&amp;GrdSerie=Q&amp;ZoomInitial=3" TargetMode="External"/><Relationship Id="rId11" Type="http://schemas.openxmlformats.org/officeDocument/2006/relationships/hyperlink" Target="https://www.vigicrues.gouv.fr/niv3-station.php?CdEntVigiCru=7&amp;CdStationHydro=F410000601&amp;GrdSerie=Q&amp;ZoomInitial=3" TargetMode="External"/><Relationship Id="rId5" Type="http://schemas.openxmlformats.org/officeDocument/2006/relationships/hyperlink" Target="https://www.vigicrues.gouv.fr/niv3-station.php?CdEntVigiCru=7&amp;CdStationHydro=H248201001&amp;GrdSerie=H&amp;ZoomInitial=3" TargetMode="External"/><Relationship Id="rId15" Type="http://schemas.openxmlformats.org/officeDocument/2006/relationships/hyperlink" Target="https://www.vigicrues.gouv.fr/niv3-station.php?CdEntVigiCru=10&amp;CdStationHydro=K138301001&amp;GrdSerie=Q&amp;ZoomInitial=3" TargetMode="External"/><Relationship Id="rId10" Type="http://schemas.openxmlformats.org/officeDocument/2006/relationships/hyperlink" Target="https://www.vigicrues.gouv.fr/niv3-station.php?CdEntVigiCru=10&amp;CdStationHydro=K177301001&amp;GrdSerie=Q&amp;ZoomInitial=3" TargetMode="External"/><Relationship Id="rId4" Type="http://schemas.openxmlformats.org/officeDocument/2006/relationships/image" Target="../media/image3.wmf"/><Relationship Id="rId9" Type="http://schemas.openxmlformats.org/officeDocument/2006/relationships/hyperlink" Target="https://www.vigicrues.gouv.fr/niv3-station.php?CdEntVigiCru=11&amp;CdStationHydro=K365081001&amp;GrdSerie=Q&amp;ZoomInitial=1" TargetMode="External"/><Relationship Id="rId14" Type="http://schemas.openxmlformats.org/officeDocument/2006/relationships/hyperlink" Target="https://www.vigicrues.gouv.fr/niv3-station.php?CdEntVigiCru=10&amp;CdStationHydro=K135301001&amp;GrdSerie=Q&amp;ZoomInitial=3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vigicrues.gouv.fr/niv3-station.php?CdEntVigiCru=7&amp;CdStationHydro=F351000104&amp;GrdSerie=Q&amp;ZoomInitial=3" TargetMode="External"/><Relationship Id="rId3" Type="http://schemas.openxmlformats.org/officeDocument/2006/relationships/notesSlide" Target="../notesSlides/notesSlide6.xml"/><Relationship Id="rId7" Type="http://schemas.openxmlformats.org/officeDocument/2006/relationships/hyperlink" Target="https://www.vigicrues.gouv.fr/niv3-station.php?CdEntVigiCru=7&amp;CdStationHydro=H222101001&amp;GrdSerie=Q&amp;ZoomInitial=3" TargetMode="Externa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Relationship Id="rId6" Type="http://schemas.openxmlformats.org/officeDocument/2006/relationships/hyperlink" Target="https://www.vigicrues.gouv.fr/niv3-station.php?CdEntVigiCru=7&amp;CdStationHydro=H205102001&amp;GrdSerie=Q&amp;ZoomInitial=3" TargetMode="External"/><Relationship Id="rId5" Type="http://schemas.openxmlformats.org/officeDocument/2006/relationships/hyperlink" Target="https://www.vigicrues.gouv.fr/niv3-station.php?CdEntVigiCru=7&amp;CdStationHydro=H205101001&amp;GrdSerie=Q&amp;ZoomInitial=3" TargetMode="External"/><Relationship Id="rId10" Type="http://schemas.openxmlformats.org/officeDocument/2006/relationships/hyperlink" Target="https://www.vigicrues.gouv.fr/niv3-station.php?CdEntVigiCru=18&amp;CdStationHydro=U346401001&amp;GrdSerie=H&amp;ZoomInitial=1" TargetMode="External"/><Relationship Id="rId4" Type="http://schemas.openxmlformats.org/officeDocument/2006/relationships/image" Target="../media/image3.wmf"/><Relationship Id="rId9" Type="http://schemas.openxmlformats.org/officeDocument/2006/relationships/hyperlink" Target="https://www.vigicrues.gouv.fr/niv3-station.php?CdEntVigiCru=7&amp;CdStationHydro=F358000402&amp;GrdSerie=Q&amp;ZoomInitial=3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553069" y="5871301"/>
            <a:ext cx="978288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" y="0"/>
            <a:ext cx="12226896" cy="6898944"/>
          </a:xfrm>
          <a:prstGeom prst="rect">
            <a:avLst/>
          </a:prstGeom>
        </p:spPr>
      </p:pic>
      <p:grpSp>
        <p:nvGrpSpPr>
          <p:cNvPr id="7" name="Groupe 6"/>
          <p:cNvGrpSpPr/>
          <p:nvPr/>
        </p:nvGrpSpPr>
        <p:grpSpPr>
          <a:xfrm>
            <a:off x="1845611" y="2108581"/>
            <a:ext cx="8850094" cy="2561498"/>
            <a:chOff x="3349636" y="1594392"/>
            <a:chExt cx="7774799" cy="2561498"/>
          </a:xfrm>
        </p:grpSpPr>
        <p:sp>
          <p:nvSpPr>
            <p:cNvPr id="8" name="ZoneTexte 7"/>
            <p:cNvSpPr txBox="1"/>
            <p:nvPr userDrawn="1"/>
          </p:nvSpPr>
          <p:spPr>
            <a:xfrm>
              <a:off x="3349636" y="1594392"/>
              <a:ext cx="7774799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dirty="0">
                  <a:solidFill>
                    <a:schemeClr val="bg1"/>
                  </a:solidFill>
                  <a:latin typeface="Gotham"/>
                </a:rPr>
                <a:t>Commission locale</a:t>
              </a:r>
            </a:p>
            <a:p>
              <a:pPr algn="ctr"/>
              <a:r>
                <a:rPr lang="fr-FR" sz="7200" dirty="0">
                  <a:solidFill>
                    <a:schemeClr val="bg1"/>
                  </a:solidFill>
                  <a:latin typeface="Gotham"/>
                </a:rPr>
                <a:t>des usagers</a:t>
              </a:r>
            </a:p>
          </p:txBody>
        </p:sp>
        <p:cxnSp>
          <p:nvCxnSpPr>
            <p:cNvPr id="9" name="Connecteur droit 8"/>
            <p:cNvCxnSpPr/>
            <p:nvPr userDrawn="1"/>
          </p:nvCxnSpPr>
          <p:spPr>
            <a:xfrm>
              <a:off x="4006081" y="4137227"/>
              <a:ext cx="6446424" cy="18663"/>
            </a:xfrm>
            <a:prstGeom prst="line">
              <a:avLst/>
            </a:prstGeom>
            <a:ln w="38100">
              <a:solidFill>
                <a:srgbClr val="C7D3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0" name="ZoneTexte 9"/>
          <p:cNvSpPr txBox="1"/>
          <p:nvPr/>
        </p:nvSpPr>
        <p:spPr>
          <a:xfrm>
            <a:off x="2369127" y="4873094"/>
            <a:ext cx="737061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>
                <a:solidFill>
                  <a:schemeClr val="bg1"/>
                </a:solidFill>
                <a:latin typeface="Gotham"/>
              </a:rPr>
              <a:t>Commission extraordinaire</a:t>
            </a:r>
          </a:p>
          <a:p>
            <a:pPr algn="ctr"/>
            <a:r>
              <a:rPr lang="fr-FR" sz="2800" dirty="0" smtClean="0">
                <a:solidFill>
                  <a:schemeClr val="bg1"/>
                </a:solidFill>
                <a:latin typeface="Gotham"/>
              </a:rPr>
              <a:t> du 10 septembre 2020</a:t>
            </a:r>
            <a:endParaRPr lang="fr-FR" sz="2800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68821" y="5871301"/>
            <a:ext cx="978288" cy="647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5" name="Imag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286" y="5885156"/>
            <a:ext cx="2709818" cy="647700"/>
          </a:xfrm>
          <a:prstGeom prst="rect">
            <a:avLst/>
          </a:prstGeom>
        </p:spPr>
      </p:pic>
      <p:pic>
        <p:nvPicPr>
          <p:cNvPr id="17" name="Image 1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9"/>
          <a:stretch/>
        </p:blipFill>
        <p:spPr>
          <a:xfrm>
            <a:off x="5042213" y="3897"/>
            <a:ext cx="1861818" cy="92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0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6655"/>
          </a:xfrm>
          <a:prstGeom prst="rect">
            <a:avLst/>
          </a:prstGeom>
          <a:solidFill>
            <a:srgbClr val="1EA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780090" y="25168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latin typeface="Gotham"/>
              </a:rPr>
              <a:t>Point sur la situation hydrologique </a:t>
            </a:r>
          </a:p>
          <a:p>
            <a:pPr algn="l"/>
            <a:r>
              <a:rPr lang="fr-FR" dirty="0" smtClean="0">
                <a:solidFill>
                  <a:schemeClr val="bg1"/>
                </a:solidFill>
                <a:latin typeface="Gotham"/>
              </a:rPr>
              <a:t>Centre-Bourgogne</a:t>
            </a:r>
            <a:endParaRPr lang="fr-FR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870720" flipV="1">
            <a:off x="297361" y="947104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1DC51BF-5AA3-4805-8631-9B3D6D2DCC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8"/>
          <a:stretch/>
        </p:blipFill>
        <p:spPr>
          <a:xfrm>
            <a:off x="11516983" y="0"/>
            <a:ext cx="675017" cy="31486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848003" y="781134"/>
            <a:ext cx="8885081" cy="4666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1" dirty="0" smtClean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Point sur les </a:t>
            </a:r>
            <a:r>
              <a:rPr lang="fr-FR" sz="1800" b="1" dirty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arrêtés sécheresse </a:t>
            </a:r>
            <a:r>
              <a:rPr lang="fr-FR" sz="1800" b="1" dirty="0" smtClean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 </a:t>
            </a:r>
            <a:endParaRPr lang="fr-FR" sz="1800" b="1" dirty="0">
              <a:solidFill>
                <a:srgbClr val="067A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7844733" y="883135"/>
            <a:ext cx="221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1EAF8E"/>
                </a:solidFill>
              </a:rPr>
              <a:t>Le 8 septembre 2020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911927" y="1731812"/>
            <a:ext cx="221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1EAF8E"/>
                </a:solidFill>
              </a:rPr>
              <a:t>Le 20 août 2020</a:t>
            </a:r>
            <a:endParaRPr lang="fr-FR" b="1" dirty="0">
              <a:solidFill>
                <a:srgbClr val="1EAF8E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247543"/>
            <a:ext cx="5745388" cy="546977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9024" y="2041729"/>
            <a:ext cx="5015299" cy="467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18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6655"/>
          </a:xfrm>
          <a:prstGeom prst="rect">
            <a:avLst/>
          </a:prstGeom>
          <a:solidFill>
            <a:srgbClr val="1EA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780090" y="25168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latin typeface="Gotham"/>
              </a:rPr>
              <a:t>Point sur la situation hydrologique </a:t>
            </a:r>
          </a:p>
          <a:p>
            <a:pPr algn="l"/>
            <a:r>
              <a:rPr lang="fr-FR" dirty="0" smtClean="0">
                <a:solidFill>
                  <a:schemeClr val="bg1"/>
                </a:solidFill>
                <a:latin typeface="Gotham"/>
              </a:rPr>
              <a:t>Centre-Bourgogne</a:t>
            </a:r>
            <a:endParaRPr lang="fr-FR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870720" flipV="1">
            <a:off x="297361" y="947104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1DC51BF-5AA3-4805-8631-9B3D6D2DCC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8"/>
          <a:stretch/>
        </p:blipFill>
        <p:spPr>
          <a:xfrm>
            <a:off x="11516983" y="0"/>
            <a:ext cx="675017" cy="31486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89084" y="842187"/>
            <a:ext cx="4079631" cy="4747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 smtClean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Eléments de contexte climatique</a:t>
            </a:r>
            <a:endParaRPr lang="fr-FR" sz="1800" b="1" dirty="0">
              <a:solidFill>
                <a:srgbClr val="067A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701688" y="1777277"/>
            <a:ext cx="99108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>
                <a:solidFill>
                  <a:srgbClr val="1EAF8E"/>
                </a:solidFill>
                <a:latin typeface="Gotham"/>
              </a:rPr>
              <a:t>Tendances prochain trimestre (prévisions Météo France septembre à novembre 2020):</a:t>
            </a:r>
          </a:p>
          <a:p>
            <a:endParaRPr lang="fr-FR" sz="2400" b="1" dirty="0" smtClean="0">
              <a:solidFill>
                <a:srgbClr val="1EAF8E"/>
              </a:solidFill>
              <a:latin typeface="Gotham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67A9A"/>
                </a:solidFill>
                <a:latin typeface="Gotham"/>
              </a:rPr>
              <a:t>Températures : </a:t>
            </a:r>
            <a:r>
              <a:rPr lang="fr-FR" sz="2400" dirty="0" smtClean="0">
                <a:solidFill>
                  <a:srgbClr val="067A9A"/>
                </a:solidFill>
                <a:latin typeface="Gotham"/>
              </a:rPr>
              <a:t>plus douces que la normale</a:t>
            </a:r>
            <a:endParaRPr lang="fr-FR" sz="2400" dirty="0">
              <a:solidFill>
                <a:srgbClr val="067A9A"/>
              </a:solidFill>
              <a:latin typeface="Gotham"/>
            </a:endParaRP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fr-FR" sz="2400" dirty="0">
                <a:solidFill>
                  <a:srgbClr val="067A9A"/>
                </a:solidFill>
                <a:latin typeface="Gotham"/>
              </a:rPr>
              <a:t>Précipitations : pas de scénario privilégié</a:t>
            </a:r>
          </a:p>
          <a:p>
            <a:endParaRPr lang="fr-FR" sz="2400" b="1" u="sng" dirty="0" smtClean="0">
              <a:solidFill>
                <a:srgbClr val="067A9A"/>
              </a:solidFill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107101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6655"/>
          </a:xfrm>
          <a:prstGeom prst="rect">
            <a:avLst/>
          </a:prstGeom>
          <a:solidFill>
            <a:srgbClr val="1EA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780090" y="25168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latin typeface="Gotham"/>
              </a:rPr>
              <a:t>Point sur la situation hydrologique </a:t>
            </a:r>
          </a:p>
          <a:p>
            <a:pPr algn="l"/>
            <a:r>
              <a:rPr lang="fr-FR" dirty="0" smtClean="0">
                <a:solidFill>
                  <a:schemeClr val="bg1"/>
                </a:solidFill>
                <a:latin typeface="Gotham"/>
              </a:rPr>
              <a:t>Centre-Bourgogne</a:t>
            </a:r>
            <a:endParaRPr lang="fr-FR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870720" flipV="1">
            <a:off x="297361" y="947104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1DC51BF-5AA3-4805-8631-9B3D6D2DCC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8"/>
          <a:stretch/>
        </p:blipFill>
        <p:spPr>
          <a:xfrm>
            <a:off x="11516983" y="0"/>
            <a:ext cx="675017" cy="31486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293267" y="846205"/>
            <a:ext cx="5539153" cy="4666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 smtClean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Etat des réserves en eau : canal de Briare</a:t>
            </a:r>
            <a:endParaRPr lang="fr-FR" sz="1800" b="1" dirty="0">
              <a:solidFill>
                <a:srgbClr val="067A9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2715445"/>
              </p:ext>
            </p:extLst>
          </p:nvPr>
        </p:nvGraphicFramePr>
        <p:xfrm>
          <a:off x="1509767" y="1542139"/>
          <a:ext cx="9172465" cy="48991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1414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6655"/>
          </a:xfrm>
          <a:prstGeom prst="rect">
            <a:avLst/>
          </a:prstGeom>
          <a:solidFill>
            <a:srgbClr val="1EA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780090" y="25168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latin typeface="Gotham"/>
              </a:rPr>
              <a:t>Point sur la situation hydrologique </a:t>
            </a:r>
          </a:p>
          <a:p>
            <a:pPr algn="l"/>
            <a:r>
              <a:rPr lang="fr-FR" dirty="0" smtClean="0">
                <a:solidFill>
                  <a:schemeClr val="bg1"/>
                </a:solidFill>
                <a:latin typeface="Gotham"/>
              </a:rPr>
              <a:t>Centre-Bourgogne</a:t>
            </a:r>
            <a:endParaRPr lang="fr-FR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870720" flipV="1">
            <a:off x="297361" y="947104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1DC51BF-5AA3-4805-8631-9B3D6D2DCC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8"/>
          <a:stretch/>
        </p:blipFill>
        <p:spPr>
          <a:xfrm>
            <a:off x="11516983" y="0"/>
            <a:ext cx="675017" cy="31486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627185" y="846205"/>
            <a:ext cx="5468815" cy="4666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 smtClean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Etat des réserves en eau : canal de Bourgogne</a:t>
            </a:r>
            <a:endParaRPr lang="fr-FR" sz="1800" b="1" dirty="0">
              <a:solidFill>
                <a:srgbClr val="067A9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9399132"/>
              </p:ext>
            </p:extLst>
          </p:nvPr>
        </p:nvGraphicFramePr>
        <p:xfrm>
          <a:off x="1534253" y="1208835"/>
          <a:ext cx="9246585" cy="52316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09973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6655"/>
          </a:xfrm>
          <a:prstGeom prst="rect">
            <a:avLst/>
          </a:prstGeom>
          <a:solidFill>
            <a:srgbClr val="1EA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780090" y="25168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latin typeface="Gotham"/>
              </a:rPr>
              <a:t>Point sur la situation hydrologique </a:t>
            </a:r>
          </a:p>
          <a:p>
            <a:pPr algn="l"/>
            <a:r>
              <a:rPr lang="fr-FR" dirty="0" smtClean="0">
                <a:solidFill>
                  <a:schemeClr val="bg1"/>
                </a:solidFill>
                <a:latin typeface="Gotham"/>
              </a:rPr>
              <a:t>Centre-Bourgogne</a:t>
            </a:r>
            <a:endParaRPr lang="fr-FR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870720" flipV="1">
            <a:off x="297361" y="947104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1DC51BF-5AA3-4805-8631-9B3D6D2DCC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8"/>
          <a:stretch/>
        </p:blipFill>
        <p:spPr>
          <a:xfrm>
            <a:off x="11516983" y="0"/>
            <a:ext cx="675017" cy="31486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97877" y="846205"/>
            <a:ext cx="4967654" cy="4666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 smtClean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Etat des réserves en eau : canal du Centre</a:t>
            </a:r>
            <a:endParaRPr lang="fr-FR" sz="1800" b="1" dirty="0">
              <a:solidFill>
                <a:srgbClr val="067A9A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Graphique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4892222"/>
              </p:ext>
            </p:extLst>
          </p:nvPr>
        </p:nvGraphicFramePr>
        <p:xfrm>
          <a:off x="1661746" y="1312888"/>
          <a:ext cx="9240716" cy="5193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412662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" y="-40944"/>
            <a:ext cx="12226896" cy="6898944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-101283" y="2946863"/>
            <a:ext cx="12429461" cy="1851577"/>
            <a:chOff x="1193574" y="2473618"/>
            <a:chExt cx="12429461" cy="1851577"/>
          </a:xfrm>
        </p:grpSpPr>
        <p:sp>
          <p:nvSpPr>
            <p:cNvPr id="6" name="ZoneTexte 5">
              <a:hlinkClick r:id="rId3" action="ppaction://hlinkfile"/>
            </p:cNvPr>
            <p:cNvSpPr txBox="1"/>
            <p:nvPr userDrawn="1"/>
          </p:nvSpPr>
          <p:spPr>
            <a:xfrm>
              <a:off x="1193574" y="2473618"/>
              <a:ext cx="124294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dirty="0" smtClean="0">
                  <a:solidFill>
                    <a:schemeClr val="bg1"/>
                  </a:solidFill>
                  <a:latin typeface="Pacifico" panose="02000000000000000000" pitchFamily="2" charset="0"/>
                </a:rPr>
                <a:t>Stratégie d’</a:t>
              </a:r>
              <a:r>
                <a:rPr lang="fr-FR" sz="5400" dirty="0">
                  <a:solidFill>
                    <a:schemeClr val="bg1"/>
                  </a:solidFill>
                  <a:latin typeface="Pacifico" panose="02000000000000000000" pitchFamily="2" charset="0"/>
                </a:rPr>
                <a:t>e</a:t>
              </a:r>
              <a:r>
                <a:rPr lang="fr-FR" sz="5400" dirty="0" smtClean="0">
                  <a:solidFill>
                    <a:schemeClr val="bg1"/>
                  </a:solidFill>
                  <a:latin typeface="Pacifico" panose="02000000000000000000" pitchFamily="2" charset="0"/>
                </a:rPr>
                <a:t>xploitation</a:t>
              </a:r>
              <a:endParaRPr lang="fr-FR" sz="5400" dirty="0">
                <a:solidFill>
                  <a:schemeClr val="bg1"/>
                </a:solidFill>
                <a:latin typeface="Pacifico" panose="02000000000000000000" pitchFamily="2" charset="0"/>
              </a:endParaRPr>
            </a:p>
          </p:txBody>
        </p:sp>
        <p:cxnSp>
          <p:nvCxnSpPr>
            <p:cNvPr id="7" name="Connecteur droit 6"/>
            <p:cNvCxnSpPr/>
            <p:nvPr userDrawn="1"/>
          </p:nvCxnSpPr>
          <p:spPr>
            <a:xfrm>
              <a:off x="4013822" y="4306532"/>
              <a:ext cx="6446424" cy="18663"/>
            </a:xfrm>
            <a:prstGeom prst="line">
              <a:avLst/>
            </a:prstGeom>
            <a:ln w="38100">
              <a:solidFill>
                <a:srgbClr val="C7D3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9"/>
          <a:stretch/>
        </p:blipFill>
        <p:spPr>
          <a:xfrm>
            <a:off x="5042213" y="3897"/>
            <a:ext cx="1861818" cy="92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58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6655"/>
          </a:xfrm>
          <a:prstGeom prst="rect">
            <a:avLst/>
          </a:prstGeom>
          <a:solidFill>
            <a:srgbClr val="1EA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780090" y="25168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latin typeface="Gotham"/>
              </a:rPr>
              <a:t>Stratégie d’exploitation</a:t>
            </a:r>
          </a:p>
          <a:p>
            <a:pPr algn="l"/>
            <a:r>
              <a:rPr lang="fr-FR" dirty="0" smtClean="0">
                <a:solidFill>
                  <a:schemeClr val="bg1"/>
                </a:solidFill>
                <a:latin typeface="Gotham"/>
              </a:rPr>
              <a:t>Centre-Bourgogne</a:t>
            </a:r>
            <a:endParaRPr lang="fr-FR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870720" flipV="1">
            <a:off x="297361" y="947104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B3A482-A69D-4AF7-BE80-CCDBE704DC67}"/>
              </a:ext>
            </a:extLst>
          </p:cNvPr>
          <p:cNvSpPr/>
          <p:nvPr/>
        </p:nvSpPr>
        <p:spPr>
          <a:xfrm>
            <a:off x="675748" y="823891"/>
            <a:ext cx="9382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67A9A"/>
                </a:solidFill>
                <a:latin typeface="Gotham"/>
              </a:rPr>
              <a:t>Point par itinéraire</a:t>
            </a:r>
            <a:endParaRPr lang="fr-FR" b="1" dirty="0">
              <a:solidFill>
                <a:srgbClr val="067A9A"/>
              </a:solidFill>
              <a:latin typeface="Gotham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1DC51BF-5AA3-4805-8631-9B3D6D2DCC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8"/>
          <a:stretch/>
        </p:blipFill>
        <p:spPr>
          <a:xfrm>
            <a:off x="11516983" y="0"/>
            <a:ext cx="675017" cy="31486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050929" y="2593731"/>
            <a:ext cx="7007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dirty="0" smtClean="0">
                <a:solidFill>
                  <a:srgbClr val="067A9A"/>
                </a:solidFill>
                <a:latin typeface="Gotham"/>
              </a:rPr>
              <a:t>XXXX - </a:t>
            </a:r>
            <a:r>
              <a:rPr lang="fr-FR" sz="2400" dirty="0" smtClean="0">
                <a:solidFill>
                  <a:srgbClr val="1EAF8E"/>
                </a:solidFill>
                <a:latin typeface="Gotham"/>
              </a:rPr>
              <a:t>XXXXX</a:t>
            </a:r>
            <a:endParaRPr lang="fr-FR" sz="2400" dirty="0">
              <a:solidFill>
                <a:srgbClr val="1EAF8E"/>
              </a:solidFill>
              <a:latin typeface="Gotham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7495213"/>
              </p:ext>
            </p:extLst>
          </p:nvPr>
        </p:nvGraphicFramePr>
        <p:xfrm>
          <a:off x="204090" y="1278643"/>
          <a:ext cx="11582401" cy="54341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6094">
                  <a:extLst>
                    <a:ext uri="{9D8B030D-6E8A-4147-A177-3AD203B41FA5}">
                      <a16:colId xmlns:a16="http://schemas.microsoft.com/office/drawing/2014/main" val="2700117498"/>
                    </a:ext>
                  </a:extLst>
                </a:gridCol>
                <a:gridCol w="4783450">
                  <a:extLst>
                    <a:ext uri="{9D8B030D-6E8A-4147-A177-3AD203B41FA5}">
                      <a16:colId xmlns:a16="http://schemas.microsoft.com/office/drawing/2014/main" val="4012930580"/>
                    </a:ext>
                  </a:extLst>
                </a:gridCol>
                <a:gridCol w="4272857">
                  <a:extLst>
                    <a:ext uri="{9D8B030D-6E8A-4147-A177-3AD203B41FA5}">
                      <a16:colId xmlns:a16="http://schemas.microsoft.com/office/drawing/2014/main" val="1517361869"/>
                    </a:ext>
                  </a:extLst>
                </a:gridCol>
              </a:tblGrid>
              <a:tr h="45317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Situation actuelle</a:t>
                      </a:r>
                      <a:endParaRPr lang="fr-FR" sz="20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Perspectives 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10483"/>
                  </a:ext>
                </a:extLst>
              </a:tr>
              <a:tr h="509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Yonne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67A9A"/>
                          </a:solidFill>
                          <a:effectLst/>
                        </a:rPr>
                        <a:t>RPP</a:t>
                      </a:r>
                      <a:endParaRPr lang="fr-FR" sz="1600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67A9A"/>
                          </a:solidFill>
                          <a:effectLst/>
                        </a:rPr>
                        <a:t>RAS</a:t>
                      </a:r>
                      <a:endParaRPr lang="fr-FR" sz="1600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6257980"/>
                  </a:ext>
                </a:extLst>
              </a:tr>
              <a:tr h="123888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>
                          <a:effectLst/>
                        </a:rPr>
                        <a:t>Nivernais</a:t>
                      </a:r>
                      <a:endParaRPr lang="fr-FR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67A9A"/>
                          </a:solidFill>
                          <a:effectLst/>
                        </a:rPr>
                        <a:t>RPP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67A9A"/>
                          </a:solidFill>
                          <a:effectLst/>
                        </a:rPr>
                        <a:t>- Versant Loire : regroupement entre les écluses Loire et Baye (VNF + CD58)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67A9A"/>
                          </a:solidFill>
                          <a:effectLst/>
                        </a:rPr>
                        <a:t>- Versant Yonne : regroupement de l’écluse 15 VS de Champ </a:t>
                      </a:r>
                      <a:r>
                        <a:rPr lang="fr-FR" sz="1600" dirty="0" err="1" smtClean="0">
                          <a:solidFill>
                            <a:srgbClr val="067A9A"/>
                          </a:solidFill>
                          <a:effectLst/>
                        </a:rPr>
                        <a:t>Cadoux</a:t>
                      </a:r>
                      <a:r>
                        <a:rPr lang="fr-FR" sz="1600" dirty="0" smtClean="0">
                          <a:solidFill>
                            <a:srgbClr val="067A9A"/>
                          </a:solidFill>
                          <a:effectLst/>
                        </a:rPr>
                        <a:t> à l’écluse 52VS de Coulanges sur Yonne</a:t>
                      </a:r>
                      <a:endParaRPr lang="fr-FR" sz="1600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b="1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Vigilance</a:t>
                      </a:r>
                      <a:r>
                        <a:rPr lang="fr-FR" sz="1600" b="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versants Loire</a:t>
                      </a:r>
                      <a:r>
                        <a:rPr lang="fr-FR" sz="1600" b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et Yonne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Maintien des mesures de regroupement</a:t>
                      </a:r>
                      <a:endParaRPr lang="fr-FR" sz="1600" b="0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5364042"/>
                  </a:ext>
                </a:extLst>
              </a:tr>
              <a:tr h="5097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Canal Roanne à Digoin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67A9A"/>
                          </a:solidFill>
                          <a:effectLst/>
                        </a:rPr>
                        <a:t>RPP</a:t>
                      </a:r>
                      <a:endParaRPr lang="fr-FR" sz="1600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kern="12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Vigilance sur prélèvement autorisé</a:t>
                      </a:r>
                      <a:endParaRPr lang="fr-FR" sz="1600" b="0" kern="1200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636702"/>
                  </a:ext>
                </a:extLst>
              </a:tr>
              <a:tr h="131631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Canal de Briare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dirty="0" smtClean="0">
                          <a:solidFill>
                            <a:srgbClr val="067A9A"/>
                          </a:solidFill>
                          <a:effectLst/>
                          <a:latin typeface="+mn-lt"/>
                          <a:ea typeface="+mn-ea"/>
                        </a:rPr>
                        <a:t>RPP</a:t>
                      </a:r>
                      <a:endParaRPr lang="fr-FR" sz="1600" b="0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Stabilité des débits en rivières</a:t>
                      </a:r>
                      <a:endParaRPr lang="fr-FR" sz="1600" b="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Fin</a:t>
                      </a:r>
                      <a:r>
                        <a:rPr lang="fr-FR" sz="1600" b="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de saison normalement favorable (</a:t>
                      </a:r>
                      <a:r>
                        <a:rPr lang="fr-FR" sz="1600" b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fonctionnement de l’usine élévatoire</a:t>
                      </a:r>
                      <a:r>
                        <a:rPr lang="fr-FR" sz="1600" b="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– 2 pompes)</a:t>
                      </a:r>
                      <a:endParaRPr lang="fr-FR" sz="1600" b="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0" baseline="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1160650"/>
                  </a:ext>
                </a:extLst>
              </a:tr>
              <a:tr h="81342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Canal de Loing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>
                          <a:solidFill>
                            <a:srgbClr val="067A9A"/>
                          </a:solidFill>
                          <a:effectLst/>
                        </a:rPr>
                        <a:t>RPP</a:t>
                      </a:r>
                      <a:endParaRPr lang="fr-FR" sz="1600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aseline="0" dirty="0" smtClean="0">
                          <a:solidFill>
                            <a:srgbClr val="067A9A"/>
                          </a:solidFill>
                          <a:effectLst/>
                          <a:latin typeface="+mn-lt"/>
                          <a:ea typeface="+mn-ea"/>
                        </a:rPr>
                        <a:t>Débit de la rivière Loing stable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13819603"/>
                  </a:ext>
                </a:extLst>
              </a:tr>
              <a:tr h="5928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Seille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RPP</a:t>
                      </a:r>
                      <a:endParaRPr lang="fr-FR" sz="1600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Réduction mouillage éventuelle suivant débit rivière</a:t>
                      </a:r>
                      <a:endParaRPr lang="fr-FR" sz="1600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099525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0364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6655"/>
          </a:xfrm>
          <a:prstGeom prst="rect">
            <a:avLst/>
          </a:prstGeom>
          <a:solidFill>
            <a:srgbClr val="1EA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780090" y="25168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latin typeface="Gotham"/>
              </a:rPr>
              <a:t>Stratégie d’exploitation</a:t>
            </a:r>
          </a:p>
          <a:p>
            <a:pPr algn="l"/>
            <a:r>
              <a:rPr lang="fr-FR" dirty="0" smtClean="0">
                <a:solidFill>
                  <a:schemeClr val="bg1"/>
                </a:solidFill>
                <a:latin typeface="Gotham"/>
              </a:rPr>
              <a:t>Centre-Bourgogne</a:t>
            </a:r>
            <a:endParaRPr lang="fr-FR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870720" flipV="1">
            <a:off x="297361" y="947104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B3A482-A69D-4AF7-BE80-CCDBE704DC67}"/>
              </a:ext>
            </a:extLst>
          </p:cNvPr>
          <p:cNvSpPr/>
          <p:nvPr/>
        </p:nvSpPr>
        <p:spPr>
          <a:xfrm>
            <a:off x="675748" y="823891"/>
            <a:ext cx="9382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67A9A"/>
                </a:solidFill>
                <a:latin typeface="Gotham"/>
              </a:rPr>
              <a:t>Focus Latéral à la Loire</a:t>
            </a:r>
            <a:endParaRPr lang="fr-FR" b="1" dirty="0">
              <a:solidFill>
                <a:srgbClr val="067A9A"/>
              </a:solidFill>
              <a:latin typeface="Gotham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1DC51BF-5AA3-4805-8631-9B3D6D2DCC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8"/>
          <a:stretch/>
        </p:blipFill>
        <p:spPr>
          <a:xfrm>
            <a:off x="11516983" y="0"/>
            <a:ext cx="675017" cy="314865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3050929" y="2593731"/>
            <a:ext cx="7007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dirty="0" smtClean="0">
                <a:solidFill>
                  <a:srgbClr val="067A9A"/>
                </a:solidFill>
                <a:latin typeface="Gotham"/>
              </a:rPr>
              <a:t>XXXX - </a:t>
            </a:r>
            <a:r>
              <a:rPr lang="fr-FR" sz="2400" dirty="0" smtClean="0">
                <a:solidFill>
                  <a:srgbClr val="1EAF8E"/>
                </a:solidFill>
                <a:latin typeface="Gotham"/>
              </a:rPr>
              <a:t>XXXXX</a:t>
            </a:r>
            <a:endParaRPr lang="fr-FR" sz="2400" dirty="0">
              <a:solidFill>
                <a:srgbClr val="1EAF8E"/>
              </a:solidFill>
              <a:latin typeface="Gotham"/>
            </a:endParaRPr>
          </a:p>
        </p:txBody>
      </p:sp>
      <p:graphicFrame>
        <p:nvGraphicFramePr>
          <p:cNvPr id="11" name="Tableau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370284"/>
              </p:ext>
            </p:extLst>
          </p:nvPr>
        </p:nvGraphicFramePr>
        <p:xfrm>
          <a:off x="191431" y="1555986"/>
          <a:ext cx="11809137" cy="47201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2758">
                  <a:extLst>
                    <a:ext uri="{9D8B030D-6E8A-4147-A177-3AD203B41FA5}">
                      <a16:colId xmlns:a16="http://schemas.microsoft.com/office/drawing/2014/main" val="2700117498"/>
                    </a:ext>
                  </a:extLst>
                </a:gridCol>
                <a:gridCol w="3451603">
                  <a:extLst>
                    <a:ext uri="{9D8B030D-6E8A-4147-A177-3AD203B41FA5}">
                      <a16:colId xmlns:a16="http://schemas.microsoft.com/office/drawing/2014/main" val="3292706995"/>
                    </a:ext>
                  </a:extLst>
                </a:gridCol>
                <a:gridCol w="3451603">
                  <a:extLst>
                    <a:ext uri="{9D8B030D-6E8A-4147-A177-3AD203B41FA5}">
                      <a16:colId xmlns:a16="http://schemas.microsoft.com/office/drawing/2014/main" val="4012930580"/>
                    </a:ext>
                  </a:extLst>
                </a:gridCol>
                <a:gridCol w="3083173">
                  <a:extLst>
                    <a:ext uri="{9D8B030D-6E8A-4147-A177-3AD203B41FA5}">
                      <a16:colId xmlns:a16="http://schemas.microsoft.com/office/drawing/2014/main" val="1517361869"/>
                    </a:ext>
                  </a:extLst>
                </a:gridCol>
              </a:tblGrid>
              <a:tr h="82855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Situation actuelle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compter du 11/09/20</a:t>
                      </a:r>
                      <a:endParaRPr lang="fr-F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Perspectives 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10483"/>
                  </a:ext>
                </a:extLst>
              </a:tr>
              <a:tr h="158206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Canal </a:t>
                      </a:r>
                      <a:r>
                        <a:rPr lang="fr-FR" sz="2000" dirty="0" smtClean="0">
                          <a:effectLst/>
                        </a:rPr>
                        <a:t>Latéral à la Loire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Nord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Regroupement entre l'écluse de l‘</a:t>
                      </a:r>
                      <a:r>
                        <a:rPr lang="fr-FR" sz="1600" dirty="0" err="1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Aubray</a:t>
                      </a:r>
                      <a:r>
                        <a:rPr lang="fr-FR" sz="16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et celle de </a:t>
                      </a:r>
                      <a:r>
                        <a:rPr lang="fr-FR" sz="1600" dirty="0" err="1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Maimbray</a:t>
                      </a:r>
                      <a:r>
                        <a:rPr lang="fr-FR" sz="16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(1h) depuis</a:t>
                      </a:r>
                      <a:r>
                        <a:rPr lang="fr-FR" sz="160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le 11/08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Regroupement entre l'écluse de l‘</a:t>
                      </a:r>
                      <a:r>
                        <a:rPr lang="fr-FR" sz="1600" dirty="0" err="1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Aubray</a:t>
                      </a:r>
                      <a:r>
                        <a:rPr lang="fr-FR" sz="16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et celle de </a:t>
                      </a:r>
                      <a:r>
                        <a:rPr lang="fr-FR" sz="1600" dirty="0" err="1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Maimbray</a:t>
                      </a:r>
                      <a:r>
                        <a:rPr lang="fr-FR" sz="16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(1h)</a:t>
                      </a:r>
                      <a:endParaRPr lang="fr-FR" sz="1600" baseline="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Vigilance sur le débit de l’Allier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Mesure</a:t>
                      </a:r>
                      <a:r>
                        <a:rPr lang="fr-FR" sz="160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possible de limitation de mouillage si besoin</a:t>
                      </a:r>
                      <a:endParaRPr lang="fr-FR" sz="160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fr-FR" sz="1600" i="1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(soutien barrage de </a:t>
                      </a:r>
                      <a:r>
                        <a:rPr lang="fr-FR" sz="1600" i="1" dirty="0" err="1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Naussac</a:t>
                      </a:r>
                      <a:r>
                        <a:rPr lang="fr-FR" sz="1600" i="1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  <a:endParaRPr lang="fr-FR" sz="1600" i="1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67507852"/>
                  </a:ext>
                </a:extLst>
              </a:tr>
              <a:tr h="23095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>
                          <a:effectLst/>
                        </a:rPr>
                        <a:t>Canal </a:t>
                      </a:r>
                      <a:r>
                        <a:rPr lang="fr-FR" sz="2000" dirty="0" smtClean="0">
                          <a:effectLst/>
                        </a:rPr>
                        <a:t>Latéral</a:t>
                      </a:r>
                      <a:r>
                        <a:rPr lang="fr-FR" sz="2000" baseline="0" dirty="0" smtClean="0">
                          <a:effectLst/>
                        </a:rPr>
                        <a:t> à la Loire </a:t>
                      </a: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Sud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u="none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Regroupement des bateaux sur l’écluse du </a:t>
                      </a:r>
                      <a:r>
                        <a:rPr lang="fr-FR" sz="1600" b="0" u="none" dirty="0" err="1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Guétin</a:t>
                      </a:r>
                      <a:endParaRPr lang="fr-FR" sz="1600" b="0" u="none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u="none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Limitation de l’enfoncement </a:t>
                      </a:r>
                      <a:r>
                        <a:rPr lang="fr-FR" sz="1600" b="0" i="0" u="none" strike="noStrike" kern="1200" baseline="0" dirty="0" smtClean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</a:rPr>
                        <a:t>(mouillage 2m - tirant d'eau à 1,60m - avis bat FR/2020/03994)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600" b="0" i="0" u="none" strike="noStrike" kern="1200" baseline="0" dirty="0" smtClean="0">
                        <a:solidFill>
                          <a:srgbClr val="0070C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i="0" u="none" strike="noStrike" kern="1200" baseline="0" dirty="0" smtClean="0">
                          <a:solidFill>
                            <a:srgbClr val="1EAF8E"/>
                          </a:solidFill>
                          <a:latin typeface="+mn-lt"/>
                          <a:ea typeface="+mn-ea"/>
                          <a:cs typeface="+mn-cs"/>
                        </a:rPr>
                        <a:t>=&gt; Adaptation stratégie GH pour avoir une stabilisation des biefs</a:t>
                      </a:r>
                      <a:endParaRPr lang="fr-FR" sz="1600" b="0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u="none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Regroupement des bateaux sur l’écluse du </a:t>
                      </a:r>
                      <a:r>
                        <a:rPr lang="fr-FR" sz="1600" b="0" u="none" dirty="0" err="1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Guétin</a:t>
                      </a:r>
                      <a:endParaRPr lang="fr-FR" sz="1600" b="0" u="none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u="none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kern="12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Maintien du mouillage à 2m avec limitation de l’enfoncement à 1.60m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600" b="1" dirty="0" smtClean="0">
                        <a:solidFill>
                          <a:srgbClr val="F69E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Niveau des biefs stabilisé</a:t>
                      </a:r>
                      <a:endParaRPr lang="fr-FR" sz="1600" b="1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i="0" u="none" strike="noStrike" kern="1200" baseline="0" dirty="0" smtClean="0">
                        <a:solidFill>
                          <a:srgbClr val="1EAF8E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i="0" u="none" strike="noStrike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	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kern="12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Retour progressif à la normale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1160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9482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6655"/>
          </a:xfrm>
          <a:prstGeom prst="rect">
            <a:avLst/>
          </a:prstGeom>
          <a:solidFill>
            <a:srgbClr val="1EA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780090" y="25168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latin typeface="Gotham"/>
              </a:rPr>
              <a:t>Stratégie d’exploitation</a:t>
            </a:r>
          </a:p>
          <a:p>
            <a:pPr algn="l"/>
            <a:r>
              <a:rPr lang="fr-FR" dirty="0" smtClean="0">
                <a:solidFill>
                  <a:schemeClr val="bg1"/>
                </a:solidFill>
                <a:latin typeface="Gotham"/>
              </a:rPr>
              <a:t>Centre-Bourgogne</a:t>
            </a:r>
            <a:endParaRPr lang="fr-FR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870720" flipV="1">
            <a:off x="297361" y="947104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B3A482-A69D-4AF7-BE80-CCDBE704DC67}"/>
              </a:ext>
            </a:extLst>
          </p:cNvPr>
          <p:cNvSpPr/>
          <p:nvPr/>
        </p:nvSpPr>
        <p:spPr>
          <a:xfrm>
            <a:off x="675748" y="823891"/>
            <a:ext cx="9382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67A9A"/>
                </a:solidFill>
                <a:latin typeface="Gotham"/>
              </a:rPr>
              <a:t>Focus sur le canal du Centre</a:t>
            </a:r>
            <a:endParaRPr lang="fr-FR" b="1" dirty="0">
              <a:solidFill>
                <a:srgbClr val="067A9A"/>
              </a:solidFill>
              <a:latin typeface="Gotham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1DC51BF-5AA3-4805-8631-9B3D6D2DCC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8"/>
          <a:stretch/>
        </p:blipFill>
        <p:spPr>
          <a:xfrm>
            <a:off x="11516983" y="0"/>
            <a:ext cx="675017" cy="31486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050929" y="2593731"/>
            <a:ext cx="7007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dirty="0" smtClean="0">
                <a:solidFill>
                  <a:srgbClr val="067A9A"/>
                </a:solidFill>
                <a:latin typeface="Gotham"/>
              </a:rPr>
              <a:t>XXXX - </a:t>
            </a:r>
            <a:r>
              <a:rPr lang="fr-FR" sz="2400" dirty="0" smtClean="0">
                <a:solidFill>
                  <a:srgbClr val="1EAF8E"/>
                </a:solidFill>
                <a:latin typeface="Gotham"/>
              </a:rPr>
              <a:t>XXXXX</a:t>
            </a:r>
            <a:endParaRPr lang="fr-FR" sz="2400" dirty="0">
              <a:solidFill>
                <a:srgbClr val="1EAF8E"/>
              </a:solidFill>
              <a:latin typeface="Gotham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3131401"/>
              </p:ext>
            </p:extLst>
          </p:nvPr>
        </p:nvGraphicFramePr>
        <p:xfrm>
          <a:off x="163589" y="1586855"/>
          <a:ext cx="11582401" cy="39162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787761">
                  <a:extLst>
                    <a:ext uri="{9D8B030D-6E8A-4147-A177-3AD203B41FA5}">
                      <a16:colId xmlns:a16="http://schemas.microsoft.com/office/drawing/2014/main" val="2700117498"/>
                    </a:ext>
                  </a:extLst>
                </a:gridCol>
                <a:gridCol w="3385332">
                  <a:extLst>
                    <a:ext uri="{9D8B030D-6E8A-4147-A177-3AD203B41FA5}">
                      <a16:colId xmlns:a16="http://schemas.microsoft.com/office/drawing/2014/main" val="164613661"/>
                    </a:ext>
                  </a:extLst>
                </a:gridCol>
                <a:gridCol w="3385332">
                  <a:extLst>
                    <a:ext uri="{9D8B030D-6E8A-4147-A177-3AD203B41FA5}">
                      <a16:colId xmlns:a16="http://schemas.microsoft.com/office/drawing/2014/main" val="4012930580"/>
                    </a:ext>
                  </a:extLst>
                </a:gridCol>
                <a:gridCol w="3023976">
                  <a:extLst>
                    <a:ext uri="{9D8B030D-6E8A-4147-A177-3AD203B41FA5}">
                      <a16:colId xmlns:a16="http://schemas.microsoft.com/office/drawing/2014/main" val="1517361869"/>
                    </a:ext>
                  </a:extLst>
                </a:gridCol>
              </a:tblGrid>
              <a:tr h="502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Situation actuelle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compter du 11/09/20</a:t>
                      </a:r>
                      <a:endParaRPr lang="fr-F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Perspectives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10483"/>
                  </a:ext>
                </a:extLst>
              </a:tr>
              <a:tr h="985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Versant Océan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Conservation RPP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Optimisation GH : v</a:t>
                      </a:r>
                      <a:r>
                        <a:rPr lang="fr-FR" sz="1600" b="1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ariation</a:t>
                      </a:r>
                      <a:r>
                        <a:rPr lang="fr-FR" sz="1600" b="1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ponctuelle possible du niveau des biefs de 1.70/1.80m à 2.00m (</a:t>
                      </a:r>
                      <a:r>
                        <a:rPr lang="fr-FR" sz="1600" b="1" baseline="0" dirty="0" err="1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avisbat</a:t>
                      </a:r>
                      <a:r>
                        <a:rPr lang="fr-FR" sz="1600" b="1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)</a:t>
                      </a:r>
                      <a:endParaRPr lang="fr-FR" sz="1600" b="1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1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Maintien des mesures et vigilance accrue</a:t>
                      </a:r>
                      <a:endParaRPr lang="fr-FR" sz="1600" b="1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Navigation selon modalités en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cours possible jusqu’à fin septembre (27/9)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600" b="0" baseline="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0" kern="120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Stratégie de convoyage programmé pour octobre à définir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1600" b="0" kern="1200" baseline="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Besoins à faire remonter avant le 23 septembre :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0" kern="120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  <a:hlinkClick r:id="rId4"/>
                        </a:rPr>
                        <a:t>uti.saoneloire.dt.centrebourgogne@developpement-durable.gouv.fr</a:t>
                      </a:r>
                      <a:endParaRPr lang="fr-FR" sz="1600" b="0" kern="1200" baseline="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1600" b="0" kern="1200" baseline="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5"/>
                        </a:rPr>
                        <a:t>sdve.dt.centrebourgogne@vnf.fr</a:t>
                      </a:r>
                      <a:endParaRPr lang="fr-FR" sz="1600" b="0" baseline="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600" b="0" baseline="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48261111"/>
                  </a:ext>
                </a:extLst>
              </a:tr>
              <a:tr h="9852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Versant Med (hors Chagny)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b="1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b="1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b="0" baseline="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1734077"/>
                  </a:ext>
                </a:extLst>
              </a:tr>
              <a:tr h="29693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Bief de Chagny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Mouillage 1.60 m pour la saison 2020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b="0" baseline="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6257980"/>
                  </a:ext>
                </a:extLst>
              </a:tr>
              <a:tr h="328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Ecluse de </a:t>
                      </a:r>
                      <a:r>
                        <a:rPr lang="fr-FR" sz="20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Crissey</a:t>
                      </a: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et de Digoin (CLL)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Regroupement</a:t>
                      </a:r>
                      <a:r>
                        <a:rPr lang="fr-FR" sz="180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avec horaires de passage depuis le 16/07 (avis bat: FR/2020/03271)</a:t>
                      </a:r>
                      <a:endParaRPr lang="fr-FR" sz="180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800" b="0" baseline="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1383845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5405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6655"/>
          </a:xfrm>
          <a:prstGeom prst="rect">
            <a:avLst/>
          </a:prstGeom>
          <a:solidFill>
            <a:srgbClr val="1EA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780090" y="25168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latin typeface="Gotham"/>
              </a:rPr>
              <a:t>Stratégie d’exploitation</a:t>
            </a:r>
          </a:p>
          <a:p>
            <a:pPr algn="l"/>
            <a:r>
              <a:rPr lang="fr-FR" dirty="0" smtClean="0">
                <a:solidFill>
                  <a:schemeClr val="bg1"/>
                </a:solidFill>
                <a:latin typeface="Gotham"/>
              </a:rPr>
              <a:t>Centre-Bourgogne</a:t>
            </a:r>
            <a:endParaRPr lang="fr-FR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870720" flipV="1">
            <a:off x="297361" y="882936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3B3A482-A69D-4AF7-BE80-CCDBE704DC67}"/>
              </a:ext>
            </a:extLst>
          </p:cNvPr>
          <p:cNvSpPr/>
          <p:nvPr/>
        </p:nvSpPr>
        <p:spPr>
          <a:xfrm>
            <a:off x="675748" y="743681"/>
            <a:ext cx="93826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067A9A"/>
                </a:solidFill>
                <a:latin typeface="Gotham"/>
              </a:rPr>
              <a:t>Focus sur le canal de Bourgogne</a:t>
            </a:r>
            <a:endParaRPr lang="fr-FR" b="1" dirty="0">
              <a:solidFill>
                <a:srgbClr val="067A9A"/>
              </a:solidFill>
              <a:latin typeface="Gotham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1DC51BF-5AA3-4805-8631-9B3D6D2DCC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8"/>
          <a:stretch/>
        </p:blipFill>
        <p:spPr>
          <a:xfrm>
            <a:off x="11516983" y="0"/>
            <a:ext cx="675017" cy="314865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050929" y="2593731"/>
            <a:ext cx="7007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fr-FR" sz="2400" dirty="0" smtClean="0">
                <a:solidFill>
                  <a:srgbClr val="067A9A"/>
                </a:solidFill>
                <a:latin typeface="Gotham"/>
              </a:rPr>
              <a:t>XXXX - </a:t>
            </a:r>
            <a:r>
              <a:rPr lang="fr-FR" sz="2400" dirty="0" smtClean="0">
                <a:solidFill>
                  <a:srgbClr val="1EAF8E"/>
                </a:solidFill>
                <a:latin typeface="Gotham"/>
              </a:rPr>
              <a:t>XXXXX</a:t>
            </a:r>
            <a:endParaRPr lang="fr-FR" sz="2400" dirty="0">
              <a:solidFill>
                <a:srgbClr val="1EAF8E"/>
              </a:solidFill>
              <a:latin typeface="Gotham"/>
            </a:endParaRPr>
          </a:p>
        </p:txBody>
      </p:sp>
      <p:graphicFrame>
        <p:nvGraphicFramePr>
          <p:cNvPr id="8" name="Tableau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589969"/>
              </p:ext>
            </p:extLst>
          </p:nvPr>
        </p:nvGraphicFramePr>
        <p:xfrm>
          <a:off x="213057" y="1073739"/>
          <a:ext cx="11834389" cy="574269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26656">
                  <a:extLst>
                    <a:ext uri="{9D8B030D-6E8A-4147-A177-3AD203B41FA5}">
                      <a16:colId xmlns:a16="http://schemas.microsoft.com/office/drawing/2014/main" val="2700117498"/>
                    </a:ext>
                  </a:extLst>
                </a:gridCol>
                <a:gridCol w="3067590">
                  <a:extLst>
                    <a:ext uri="{9D8B030D-6E8A-4147-A177-3AD203B41FA5}">
                      <a16:colId xmlns:a16="http://schemas.microsoft.com/office/drawing/2014/main" val="3495154831"/>
                    </a:ext>
                  </a:extLst>
                </a:gridCol>
                <a:gridCol w="3845089">
                  <a:extLst>
                    <a:ext uri="{9D8B030D-6E8A-4147-A177-3AD203B41FA5}">
                      <a16:colId xmlns:a16="http://schemas.microsoft.com/office/drawing/2014/main" val="4012930580"/>
                    </a:ext>
                  </a:extLst>
                </a:gridCol>
                <a:gridCol w="3095054">
                  <a:extLst>
                    <a:ext uri="{9D8B030D-6E8A-4147-A177-3AD203B41FA5}">
                      <a16:colId xmlns:a16="http://schemas.microsoft.com/office/drawing/2014/main" val="1517361869"/>
                    </a:ext>
                  </a:extLst>
                </a:gridCol>
              </a:tblGrid>
              <a:tr h="5329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 </a:t>
                      </a:r>
                      <a:endParaRPr lang="fr-FR" sz="2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Situation actuelle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compter du 11/09/20</a:t>
                      </a:r>
                      <a:endParaRPr lang="fr-FR" sz="20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2000" dirty="0" smtClean="0">
                          <a:effectLst/>
                        </a:rPr>
                        <a:t>Perspectives </a:t>
                      </a:r>
                      <a:endParaRPr lang="fr-FR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610483"/>
                  </a:ext>
                </a:extLst>
              </a:tr>
              <a:tr h="1382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St-Jean</a:t>
                      </a:r>
                      <a:r>
                        <a:rPr lang="fr-FR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de </a:t>
                      </a:r>
                      <a:r>
                        <a:rPr lang="fr-FR" sz="18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Losne</a:t>
                      </a:r>
                      <a:r>
                        <a:rPr lang="fr-FR" sz="1800" baseline="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à Dijon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Biefs maintenus à 2.00 m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baseline="0" dirty="0" err="1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Avisbat</a:t>
                      </a:r>
                      <a:r>
                        <a:rPr lang="fr-FR" sz="1600" b="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(</a:t>
                      </a:r>
                      <a:r>
                        <a:rPr lang="fr-FR" sz="1600" b="0" baseline="0" dirty="0" err="1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n°FR</a:t>
                      </a:r>
                      <a:r>
                        <a:rPr lang="fr-FR" sz="1600" b="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/2020/03548) du 29 juillet pour économie d’eau à l’écluse 76S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(horaires de passage)</a:t>
                      </a:r>
                      <a:endParaRPr lang="fr-FR" sz="1600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Maintien des mesures</a:t>
                      </a: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Navigation selon modalités en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cours possible jusqu’au 11/10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120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Réflexions sur convoyage hebdomadaire.</a:t>
                      </a:r>
                      <a:r>
                        <a:rPr lang="fr-FR" sz="1600" kern="120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r>
                        <a:rPr lang="fr-FR" sz="1600" kern="12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Incertitude forte selon les précipitations.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0583335"/>
                  </a:ext>
                </a:extLst>
              </a:tr>
              <a:tr h="64659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Dijon à </a:t>
                      </a:r>
                      <a:r>
                        <a:rPr lang="fr-FR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Pouilly</a:t>
                      </a:r>
                      <a:r>
                        <a:rPr lang="fr-FR" sz="1800" baseline="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-en-Auxois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Biefs maintenus à 1.80 m</a:t>
                      </a:r>
                      <a:endParaRPr lang="fr-FR" sz="1600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Maintien des mesures</a:t>
                      </a:r>
                      <a:endParaRPr lang="fr-FR" sz="1600" kern="1200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86257980"/>
                  </a:ext>
                </a:extLst>
              </a:tr>
              <a:tr h="106790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Pouilly-en-Auxois</a:t>
                      </a: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à </a:t>
                      </a:r>
                      <a:r>
                        <a:rPr lang="fr-FR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Venarey</a:t>
                      </a: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-Les </a:t>
                      </a:r>
                      <a:r>
                        <a:rPr lang="fr-FR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Laumes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Biefs maintenus à 1.60 m</a:t>
                      </a:r>
                      <a:br>
                        <a:rPr lang="fr-FR" sz="1600" b="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</a:br>
                      <a:r>
                        <a:rPr lang="fr-FR" sz="1600" b="1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Regroupements entre les écluses 55Y et 13Y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kern="120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2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Maintien des mesures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600" kern="120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Navigation possible jusqu’au 30/09 et réflexion sur du convoyage ponctuel. 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fr-FR" sz="1600" kern="120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1" kern="120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Besoins à faire remonter avant le 23 septembre :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fr-FR" sz="1600" b="0" kern="120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  <a:hlinkClick r:id="rId4"/>
                        </a:rPr>
                        <a:t>uti.bourgogne@vnf.fr</a:t>
                      </a:r>
                      <a:endParaRPr lang="fr-FR" sz="1600" b="0" kern="1200" baseline="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b="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hlinkClick r:id="rId5"/>
                        </a:rPr>
                        <a:t>sdve.dt.centrebourgogne@vnf.fr</a:t>
                      </a:r>
                      <a:endParaRPr lang="fr-FR" sz="1600" b="0" baseline="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kern="120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0102104"/>
                  </a:ext>
                </a:extLst>
              </a:tr>
              <a:tr h="81109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Venarey</a:t>
                      </a: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-Les </a:t>
                      </a:r>
                      <a:r>
                        <a:rPr lang="fr-FR" sz="1800" dirty="0" err="1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Laumes</a:t>
                      </a: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à Tonnerre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Biefs maintenus à 1.80 m</a:t>
                      </a:r>
                      <a:endParaRPr lang="fr-FR" sz="1600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600" kern="12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+mn-cs"/>
                        </a:rPr>
                        <a:t>Abaissement des biefs à 1.60 m</a:t>
                      </a:r>
                      <a:endParaRPr lang="fr-FR" sz="1600" kern="1200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v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600" dirty="0">
                        <a:solidFill>
                          <a:srgbClr val="FFC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75515057"/>
                  </a:ext>
                </a:extLst>
              </a:tr>
              <a:tr h="98589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Tonnerre à Migennes</a:t>
                      </a:r>
                      <a:endParaRPr lang="fr-FR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Depuis le 3 août 2020 : fermeture de la section à la navigation - avis bat </a:t>
                      </a:r>
                      <a:r>
                        <a:rPr lang="fr-FR" sz="1600" b="1" baseline="0" dirty="0" err="1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n°FR</a:t>
                      </a:r>
                      <a:r>
                        <a:rPr lang="fr-FR" sz="1600" b="1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/2020/03510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Biefs à 1.80 m et 2.00 m (extrémités)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b="1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Organisation</a:t>
                      </a:r>
                      <a:r>
                        <a:rPr lang="fr-FR" sz="1600" b="1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de c</a:t>
                      </a:r>
                      <a:r>
                        <a:rPr lang="fr-FR" sz="1600" b="1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onvoyages</a:t>
                      </a:r>
                      <a:r>
                        <a:rPr lang="fr-FR" sz="1600" b="1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en lien avec gestionnaire des ports</a:t>
                      </a:r>
                      <a:endParaRPr lang="fr-FR" sz="1600" b="1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600" b="1" baseline="0" dirty="0" smtClean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Maintien des ports et des biefs : dérogation du</a:t>
                      </a:r>
                      <a:r>
                        <a:rPr lang="fr-FR" sz="1600" baseline="0" dirty="0" smtClean="0">
                          <a:solidFill>
                            <a:srgbClr val="067A9A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</a:rPr>
                        <a:t> 4/08 des services de l’Etat</a:t>
                      </a:r>
                      <a:endParaRPr lang="fr-FR" sz="1600" dirty="0">
                        <a:solidFill>
                          <a:srgbClr val="067A9A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025519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2186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" y="-56340"/>
            <a:ext cx="12226896" cy="68989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524000" y="867892"/>
            <a:ext cx="855617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i="0" u="sng" dirty="0" smtClean="0">
                <a:solidFill>
                  <a:schemeClr val="bg1"/>
                </a:solidFill>
                <a:latin typeface="Pacifico" panose="02000000000000000000" pitchFamily="2" charset="0"/>
              </a:rPr>
              <a:t>Ordre</a:t>
            </a:r>
            <a:r>
              <a:rPr lang="fr-FR" sz="2800" b="1" i="0" u="sng" baseline="0" dirty="0" smtClean="0">
                <a:solidFill>
                  <a:schemeClr val="bg1"/>
                </a:solidFill>
                <a:latin typeface="Pacifico" panose="02000000000000000000" pitchFamily="2" charset="0"/>
              </a:rPr>
              <a:t> du jour</a:t>
            </a:r>
          </a:p>
          <a:p>
            <a:pPr lvl="0"/>
            <a:endParaRPr lang="fr-FR" dirty="0">
              <a:solidFill>
                <a:schemeClr val="bg1"/>
              </a:solidFill>
            </a:endParaRPr>
          </a:p>
          <a:p>
            <a:pPr lvl="0"/>
            <a:endParaRPr lang="fr-FR" dirty="0" smtClean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bg1"/>
                </a:solidFill>
              </a:rPr>
              <a:t>Point </a:t>
            </a:r>
            <a:r>
              <a:rPr lang="fr-FR" dirty="0" smtClean="0">
                <a:solidFill>
                  <a:schemeClr val="bg1"/>
                </a:solidFill>
              </a:rPr>
              <a:t>sur la situation hydrologique </a:t>
            </a:r>
          </a:p>
          <a:p>
            <a:pPr lvl="1"/>
            <a:endParaRPr lang="fr-FR" sz="1800" kern="1200" dirty="0">
              <a:solidFill>
                <a:schemeClr val="bg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fr-FR" dirty="0" smtClean="0">
                <a:solidFill>
                  <a:schemeClr val="bg1"/>
                </a:solidFill>
              </a:rPr>
              <a:t>Stratégie d’exploitation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bg1"/>
                </a:solidFill>
              </a:rPr>
              <a:t>Point par itinéraire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bg1"/>
                </a:solidFill>
              </a:rPr>
              <a:t>Focus sur le Latéral à la Loire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bg1"/>
                </a:solidFill>
              </a:rPr>
              <a:t>Focus sur le canal de Bourgogne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fr-FR" dirty="0" smtClean="0">
                <a:solidFill>
                  <a:schemeClr val="bg1"/>
                </a:solidFill>
              </a:rPr>
              <a:t>Focus sur le canal du Centre</a:t>
            </a:r>
          </a:p>
          <a:p>
            <a:pPr lvl="0" algn="l"/>
            <a:endParaRPr lang="fr-FR" dirty="0" smtClean="0">
              <a:solidFill>
                <a:schemeClr val="bg1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q"/>
            </a:pPr>
            <a:r>
              <a:rPr lang="fr-FR" dirty="0">
                <a:solidFill>
                  <a:schemeClr val="bg1"/>
                </a:solidFill>
              </a:rPr>
              <a:t>Actualités du réseau </a:t>
            </a:r>
          </a:p>
          <a:p>
            <a:pPr lvl="0"/>
            <a:endParaRPr lang="fr-FR" dirty="0">
              <a:solidFill>
                <a:schemeClr val="bg1"/>
              </a:solidFill>
            </a:endParaRPr>
          </a:p>
          <a:p>
            <a:pPr marL="285750" lvl="0" indent="-285750" algn="l">
              <a:buFont typeface="Wingdings" panose="05000000000000000000" pitchFamily="2" charset="2"/>
              <a:buChar char="q"/>
            </a:pPr>
            <a:r>
              <a:rPr lang="fr-FR" sz="180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Questions/réponses</a:t>
            </a:r>
          </a:p>
          <a:p>
            <a:pPr algn="ctr"/>
            <a:endParaRPr lang="fr-FR" sz="2800" dirty="0">
              <a:solidFill>
                <a:schemeClr val="bg1"/>
              </a:solidFill>
              <a:latin typeface="Pacifico" panose="02000000000000000000" pitchFamily="2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9"/>
          <a:stretch/>
        </p:blipFill>
        <p:spPr>
          <a:xfrm>
            <a:off x="5049990" y="-56340"/>
            <a:ext cx="1856100" cy="924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1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896" y="-40944"/>
            <a:ext cx="12226896" cy="6898944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-101283" y="2946863"/>
            <a:ext cx="12429461" cy="1851577"/>
            <a:chOff x="1193574" y="2473618"/>
            <a:chExt cx="12429461" cy="1851577"/>
          </a:xfrm>
        </p:grpSpPr>
        <p:sp>
          <p:nvSpPr>
            <p:cNvPr id="6" name="ZoneTexte 5">
              <a:hlinkClick r:id="rId3" action="ppaction://hlinkfile"/>
            </p:cNvPr>
            <p:cNvSpPr txBox="1"/>
            <p:nvPr userDrawn="1"/>
          </p:nvSpPr>
          <p:spPr>
            <a:xfrm>
              <a:off x="1193574" y="2473618"/>
              <a:ext cx="124294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  <a:latin typeface="Pacifico" panose="02000000000000000000" pitchFamily="2" charset="0"/>
                </a:rPr>
                <a:t>Actualités du réseau </a:t>
              </a:r>
            </a:p>
          </p:txBody>
        </p:sp>
        <p:cxnSp>
          <p:nvCxnSpPr>
            <p:cNvPr id="7" name="Connecteur droit 6"/>
            <p:cNvCxnSpPr/>
            <p:nvPr userDrawn="1"/>
          </p:nvCxnSpPr>
          <p:spPr>
            <a:xfrm>
              <a:off x="4013822" y="4306532"/>
              <a:ext cx="6446424" cy="18663"/>
            </a:xfrm>
            <a:prstGeom prst="line">
              <a:avLst/>
            </a:prstGeom>
            <a:ln w="38100">
              <a:solidFill>
                <a:srgbClr val="C7D3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9"/>
          <a:stretch/>
        </p:blipFill>
        <p:spPr>
          <a:xfrm>
            <a:off x="5042213" y="3897"/>
            <a:ext cx="1861818" cy="92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0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6655"/>
          </a:xfrm>
          <a:prstGeom prst="rect">
            <a:avLst/>
          </a:prstGeom>
          <a:solidFill>
            <a:srgbClr val="1EA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DC51BF-5AA3-4805-8631-9B3D6D2DCC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8"/>
          <a:stretch/>
        </p:blipFill>
        <p:spPr>
          <a:xfrm>
            <a:off x="11516983" y="0"/>
            <a:ext cx="675017" cy="314865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780090" y="25168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"/>
              <a:ea typeface="+mn-ea"/>
              <a:cs typeface="+mn-cs"/>
            </a:endParaRP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457705" y="229337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"/>
              <a:ea typeface="+mn-ea"/>
              <a:cs typeface="+mn-cs"/>
            </a:endParaRP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366021" y="18016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fr-FR" dirty="0">
                <a:solidFill>
                  <a:prstClr val="white"/>
                </a:solidFill>
                <a:latin typeface="Gotham"/>
              </a:rPr>
              <a:t>Actualités du réseau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"/>
              <a:ea typeface="+mn-ea"/>
              <a:cs typeface="+mn-cs"/>
            </a:endParaRPr>
          </a:p>
        </p:txBody>
      </p:sp>
      <p:sp>
        <p:nvSpPr>
          <p:cNvPr id="8" name="Parallélogramme 7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870720" flipV="1">
            <a:off x="297361" y="947104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sp>
        <p:nvSpPr>
          <p:cNvPr id="1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89084" y="842187"/>
            <a:ext cx="4079631" cy="4747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 smtClean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Point sur prestations faucardage</a:t>
            </a:r>
            <a:endParaRPr lang="fr-FR" sz="1800" b="1" dirty="0">
              <a:solidFill>
                <a:srgbClr val="067A9A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oupe 14"/>
          <p:cNvGrpSpPr/>
          <p:nvPr/>
        </p:nvGrpSpPr>
        <p:grpSpPr>
          <a:xfrm>
            <a:off x="1611630" y="1481963"/>
            <a:ext cx="9173013" cy="5263834"/>
            <a:chOff x="1986534" y="1555115"/>
            <a:chExt cx="9173013" cy="5263834"/>
          </a:xfrm>
        </p:grpSpPr>
        <p:pic>
          <p:nvPicPr>
            <p:cNvPr id="17" name="Image 1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986534" y="1577879"/>
              <a:ext cx="4423410" cy="52410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8905917" y="1555115"/>
              <a:ext cx="2253630" cy="286232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fr-FR" b="1" dirty="0" smtClean="0">
                  <a:solidFill>
                    <a:srgbClr val="1EAF8E"/>
                  </a:solidFill>
                  <a:latin typeface="Gotham"/>
                </a:rPr>
                <a:t>Lien vers la carte de suivi des plantes aquatiques </a:t>
              </a:r>
              <a:r>
                <a:rPr lang="fr-FR" dirty="0" smtClean="0">
                  <a:solidFill>
                    <a:srgbClr val="1EAF8E"/>
                  </a:solidFill>
                  <a:latin typeface="Gotham"/>
                </a:rPr>
                <a:t>(mise </a:t>
              </a:r>
              <a:r>
                <a:rPr lang="fr-FR" dirty="0">
                  <a:solidFill>
                    <a:srgbClr val="1EAF8E"/>
                  </a:solidFill>
                  <a:latin typeface="Gotham"/>
                </a:rPr>
                <a:t>à jour </a:t>
              </a:r>
              <a:r>
                <a:rPr lang="fr-FR" dirty="0" smtClean="0">
                  <a:solidFill>
                    <a:srgbClr val="1EAF8E"/>
                  </a:solidFill>
                  <a:latin typeface="Gotham"/>
                </a:rPr>
                <a:t>régulière): </a:t>
              </a:r>
            </a:p>
            <a:p>
              <a:endParaRPr lang="fr-FR" b="1" dirty="0" smtClean="0">
                <a:solidFill>
                  <a:srgbClr val="1EAF8E"/>
                </a:solidFill>
                <a:latin typeface="Gotham"/>
              </a:endParaRPr>
            </a:p>
            <a:p>
              <a:r>
                <a:rPr lang="fr-FR" u="sng" dirty="0">
                  <a:latin typeface="Gotham"/>
                  <a:hlinkClick r:id="rId5"/>
                </a:rPr>
                <a:t>http://u.osmfr.org/m/472798/</a:t>
              </a:r>
              <a:r>
                <a:rPr lang="fr-FR" dirty="0">
                  <a:latin typeface="Gotham"/>
                </a:rPr>
                <a:t> </a:t>
              </a:r>
              <a:endParaRPr lang="fr-FR" dirty="0" smtClean="0">
                <a:latin typeface="Gotham"/>
              </a:endParaRPr>
            </a:p>
            <a:p>
              <a:endParaRPr lang="fr-FR" dirty="0">
                <a:latin typeface="Gotham"/>
              </a:endParaRPr>
            </a:p>
            <a:p>
              <a:endParaRPr lang="fr-FR" dirty="0"/>
            </a:p>
          </p:txBody>
        </p:sp>
        <p:pic>
          <p:nvPicPr>
            <p:cNvPr id="19" name="Image 1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562026" y="4417437"/>
              <a:ext cx="2333625" cy="21621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44929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6655"/>
          </a:xfrm>
          <a:prstGeom prst="rect">
            <a:avLst/>
          </a:prstGeom>
          <a:solidFill>
            <a:srgbClr val="1EA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DC51BF-5AA3-4805-8631-9B3D6D2DCC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8"/>
          <a:stretch/>
        </p:blipFill>
        <p:spPr>
          <a:xfrm>
            <a:off x="11516983" y="0"/>
            <a:ext cx="675017" cy="314865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780090" y="25168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"/>
              <a:ea typeface="+mn-ea"/>
              <a:cs typeface="+mn-cs"/>
            </a:endParaRP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457705" y="229337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"/>
              <a:ea typeface="+mn-ea"/>
              <a:cs typeface="+mn-cs"/>
            </a:endParaRP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366021" y="18016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fr-FR" dirty="0">
                <a:solidFill>
                  <a:prstClr val="white"/>
                </a:solidFill>
                <a:latin typeface="Gotham"/>
              </a:rPr>
              <a:t>Actualités du réseau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"/>
              <a:ea typeface="+mn-ea"/>
              <a:cs typeface="+mn-cs"/>
            </a:endParaRPr>
          </a:p>
        </p:txBody>
      </p:sp>
      <p:sp>
        <p:nvSpPr>
          <p:cNvPr id="8" name="Parallélogramme 7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870720" flipV="1">
            <a:off x="297361" y="947104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701688" y="1610223"/>
            <a:ext cx="991089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67A9A"/>
                </a:solidFill>
                <a:latin typeface="Arial" pitchFamily="34" charset="0"/>
                <a:ea typeface="+mj-ea"/>
                <a:cs typeface="Arial" pitchFamily="34" charset="0"/>
              </a:rPr>
              <a:t>Ouvrage de l’écluse de La </a:t>
            </a:r>
            <a:r>
              <a:rPr lang="fr-FR" sz="2000" b="1" dirty="0" err="1">
                <a:solidFill>
                  <a:srgbClr val="067A9A"/>
                </a:solidFill>
                <a:latin typeface="Arial" pitchFamily="34" charset="0"/>
                <a:ea typeface="+mj-ea"/>
                <a:cs typeface="Arial" pitchFamily="34" charset="0"/>
              </a:rPr>
              <a:t>Truchère</a:t>
            </a:r>
            <a:r>
              <a:rPr lang="fr-FR" sz="2000" b="1" dirty="0">
                <a:solidFill>
                  <a:srgbClr val="067A9A"/>
                </a:solidFill>
                <a:latin typeface="Arial" pitchFamily="34" charset="0"/>
                <a:ea typeface="+mj-ea"/>
                <a:cs typeface="Arial" pitchFamily="34" charset="0"/>
              </a:rPr>
              <a:t> réceptionné – levée des interdictions d’accès au plateau d’écluses à compter du 12/9/20. </a:t>
            </a:r>
            <a:endParaRPr lang="fr-FR" sz="2000" b="1" dirty="0" smtClean="0">
              <a:solidFill>
                <a:srgbClr val="067A9A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67A9A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67A9A"/>
                </a:solidFill>
                <a:latin typeface="Arial" pitchFamily="34" charset="0"/>
                <a:ea typeface="+mj-ea"/>
                <a:cs typeface="Arial" pitchFamily="34" charset="0"/>
              </a:rPr>
              <a:t>Kayak et canoës : passage interdit sur le site VNF - Contournement via le ponton et le pont</a:t>
            </a:r>
            <a:r>
              <a:rPr lang="fr-FR" sz="2000" b="1" dirty="0" smtClean="0">
                <a:solidFill>
                  <a:srgbClr val="067A9A"/>
                </a:solidFill>
                <a:latin typeface="Arial" pitchFamily="34" charset="0"/>
                <a:ea typeface="+mj-ea"/>
                <a:cs typeface="Arial" pitchFamily="34" charset="0"/>
              </a:rPr>
              <a:t>.</a:t>
            </a:r>
          </a:p>
          <a:p>
            <a:pPr>
              <a:spcBef>
                <a:spcPct val="0"/>
              </a:spcBef>
            </a:pPr>
            <a:endParaRPr lang="fr-FR" sz="2000" b="1" dirty="0">
              <a:solidFill>
                <a:srgbClr val="067A9A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42900" indent="-342900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67A9A"/>
                </a:solidFill>
                <a:latin typeface="Arial" pitchFamily="34" charset="0"/>
                <a:ea typeface="+mj-ea"/>
                <a:cs typeface="Arial" pitchFamily="34" charset="0"/>
              </a:rPr>
              <a:t>Travaux d’installation de pontons neufs d’attente à l’écluse de la </a:t>
            </a:r>
            <a:r>
              <a:rPr lang="fr-FR" sz="2000" b="1" dirty="0" err="1">
                <a:solidFill>
                  <a:srgbClr val="067A9A"/>
                </a:solidFill>
                <a:latin typeface="Arial" pitchFamily="34" charset="0"/>
                <a:ea typeface="+mj-ea"/>
                <a:cs typeface="Arial" pitchFamily="34" charset="0"/>
              </a:rPr>
              <a:t>Truchère</a:t>
            </a:r>
            <a:r>
              <a:rPr lang="fr-FR" sz="2000" b="1" dirty="0">
                <a:solidFill>
                  <a:srgbClr val="067A9A"/>
                </a:solidFill>
                <a:latin typeface="Arial" pitchFamily="34" charset="0"/>
                <a:ea typeface="+mj-ea"/>
                <a:cs typeface="Arial" pitchFamily="34" charset="0"/>
              </a:rPr>
              <a:t> : travaux pouvant gêner la navigation se terminant le 11/9/20</a:t>
            </a:r>
            <a:r>
              <a:rPr lang="fr-FR" sz="2000" b="1" dirty="0" smtClean="0">
                <a:solidFill>
                  <a:srgbClr val="FFC000"/>
                </a:solidFill>
                <a:latin typeface="Gotham"/>
              </a:rPr>
              <a:t>.</a:t>
            </a:r>
          </a:p>
        </p:txBody>
      </p:sp>
      <p:sp>
        <p:nvSpPr>
          <p:cNvPr id="1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89084" y="842187"/>
            <a:ext cx="4079631" cy="4747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1" dirty="0" smtClean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Seille</a:t>
            </a:r>
            <a:endParaRPr lang="fr-FR" sz="2000" b="1" dirty="0">
              <a:solidFill>
                <a:srgbClr val="067A9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8" y="3746090"/>
            <a:ext cx="3898393" cy="292379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63016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6655"/>
          </a:xfrm>
          <a:prstGeom prst="rect">
            <a:avLst/>
          </a:prstGeom>
          <a:solidFill>
            <a:srgbClr val="1EA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DC51BF-5AA3-4805-8631-9B3D6D2DCC0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8"/>
          <a:stretch/>
        </p:blipFill>
        <p:spPr>
          <a:xfrm>
            <a:off x="11516983" y="0"/>
            <a:ext cx="675017" cy="314865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780090" y="25168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"/>
              <a:ea typeface="+mn-ea"/>
              <a:cs typeface="+mn-cs"/>
            </a:endParaRPr>
          </a:p>
        </p:txBody>
      </p:sp>
      <p:sp>
        <p:nvSpPr>
          <p:cNvPr id="14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457705" y="229337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"/>
              <a:ea typeface="+mn-ea"/>
              <a:cs typeface="+mn-cs"/>
            </a:endParaRP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366021" y="18016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>
              <a:defRPr/>
            </a:pPr>
            <a:r>
              <a:rPr lang="fr-FR" dirty="0">
                <a:solidFill>
                  <a:prstClr val="white"/>
                </a:solidFill>
                <a:latin typeface="Gotham"/>
              </a:rPr>
              <a:t>Actualités du réseau 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otham"/>
              <a:ea typeface="+mn-ea"/>
              <a:cs typeface="+mn-cs"/>
            </a:endParaRPr>
          </a:p>
        </p:txBody>
      </p:sp>
      <p:sp>
        <p:nvSpPr>
          <p:cNvPr id="8" name="Parallélogramme 7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870720" flipV="1">
            <a:off x="297361" y="947104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sp>
        <p:nvSpPr>
          <p:cNvPr id="13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589084" y="842187"/>
            <a:ext cx="4079631" cy="47472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1" dirty="0" smtClean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fr-FR" sz="2000" b="1" dirty="0" smtClean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Bief de Chagny</a:t>
            </a:r>
            <a:endParaRPr lang="fr-FR" sz="2000" b="1" dirty="0">
              <a:solidFill>
                <a:srgbClr val="067A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1039091" y="1731818"/>
            <a:ext cx="104778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67A9A"/>
                </a:solidFill>
                <a:latin typeface="Arial" pitchFamily="34" charset="0"/>
                <a:ea typeface="+mj-ea"/>
                <a:cs typeface="Arial" pitchFamily="34" charset="0"/>
              </a:rPr>
              <a:t>Mouillage à 1.60 m sur l’année 2020 en raison de fuites sur le bief.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67A9A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67A9A"/>
                </a:solidFill>
                <a:latin typeface="Arial" pitchFamily="34" charset="0"/>
                <a:ea typeface="+mj-ea"/>
                <a:cs typeface="Arial" pitchFamily="34" charset="0"/>
              </a:rPr>
              <a:t>Diagnostic et travaux d’urgence envisagés hiver 2020-2021 nécessitant un allongement des périodes de chômage. </a:t>
            </a:r>
          </a:p>
          <a:p>
            <a:pPr algn="just"/>
            <a:r>
              <a:rPr lang="fr-FR" sz="2000" b="1" dirty="0" smtClean="0">
                <a:solidFill>
                  <a:srgbClr val="067A9A"/>
                </a:solidFill>
                <a:latin typeface="Arial" pitchFamily="34" charset="0"/>
                <a:ea typeface="+mj-ea"/>
                <a:cs typeface="Arial" pitchFamily="34" charset="0"/>
              </a:rPr>
              <a:t>Vidange </a:t>
            </a:r>
            <a:r>
              <a:rPr lang="fr-FR" sz="2000" b="1" dirty="0">
                <a:solidFill>
                  <a:srgbClr val="067A9A"/>
                </a:solidFill>
                <a:latin typeface="Arial" pitchFamily="34" charset="0"/>
                <a:ea typeface="+mj-ea"/>
                <a:cs typeface="Arial" pitchFamily="34" charset="0"/>
              </a:rPr>
              <a:t>du bief envisagé à compter de fin </a:t>
            </a:r>
            <a:r>
              <a:rPr lang="fr-FR" sz="2000" b="1" dirty="0" smtClean="0">
                <a:solidFill>
                  <a:srgbClr val="067A9A"/>
                </a:solidFill>
                <a:latin typeface="Arial" pitchFamily="34" charset="0"/>
                <a:ea typeface="+mj-ea"/>
                <a:cs typeface="Arial" pitchFamily="34" charset="0"/>
              </a:rPr>
              <a:t>novembre. Evacuation ou sécurisation                                                                   des bateaux à prévoir. </a:t>
            </a:r>
            <a:endParaRPr lang="fr-FR" sz="2000" b="1" dirty="0">
              <a:solidFill>
                <a:srgbClr val="067A9A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sz="2000" b="1" dirty="0">
              <a:solidFill>
                <a:srgbClr val="067A9A"/>
              </a:solidFill>
              <a:latin typeface="Arial" pitchFamily="34" charset="0"/>
              <a:ea typeface="+mj-ea"/>
              <a:cs typeface="Arial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2000" b="1" dirty="0">
                <a:solidFill>
                  <a:srgbClr val="067A9A"/>
                </a:solidFill>
                <a:latin typeface="Arial" pitchFamily="34" charset="0"/>
                <a:ea typeface="+mj-ea"/>
                <a:cs typeface="Arial" pitchFamily="34" charset="0"/>
              </a:rPr>
              <a:t>Programme de travaux plus </a:t>
            </a:r>
            <a:r>
              <a:rPr lang="fr-FR" sz="2000" b="1" dirty="0" smtClean="0">
                <a:solidFill>
                  <a:srgbClr val="067A9A"/>
                </a:solidFill>
                <a:latin typeface="Arial" pitchFamily="34" charset="0"/>
                <a:ea typeface="+mj-ea"/>
                <a:cs typeface="Arial" pitchFamily="34" charset="0"/>
              </a:rPr>
              <a:t>pérenne </a:t>
            </a:r>
            <a:r>
              <a:rPr lang="fr-FR" sz="2000" b="1" dirty="0">
                <a:solidFill>
                  <a:srgbClr val="067A9A"/>
                </a:solidFill>
                <a:latin typeface="Arial" pitchFamily="34" charset="0"/>
                <a:ea typeface="+mj-ea"/>
                <a:cs typeface="Arial" pitchFamily="34" charset="0"/>
              </a:rPr>
              <a:t>à l’étude pour les années à venir. </a:t>
            </a:r>
          </a:p>
          <a:p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57381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6655"/>
          </a:xfrm>
          <a:prstGeom prst="rect">
            <a:avLst/>
          </a:prstGeom>
          <a:solidFill>
            <a:srgbClr val="1EA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DC51BF-5AA3-4805-8631-9B3D6D2DCC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8"/>
          <a:stretch/>
        </p:blipFill>
        <p:spPr>
          <a:xfrm>
            <a:off x="11516983" y="0"/>
            <a:ext cx="675017" cy="314865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780090" y="25168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870720" flipV="1">
            <a:off x="1216108" y="2261528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789471" y="2212716"/>
            <a:ext cx="907942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fr-FR" sz="4000" b="1" u="sng" dirty="0">
              <a:solidFill>
                <a:srgbClr val="1EAF8E"/>
              </a:solidFill>
              <a:latin typeface="Gotham"/>
            </a:endParaRPr>
          </a:p>
          <a:p>
            <a:pPr algn="ctr"/>
            <a:r>
              <a:rPr lang="fr-FR" sz="4000" b="1" dirty="0" smtClean="0">
                <a:solidFill>
                  <a:srgbClr val="1EAF8E"/>
                </a:solidFill>
                <a:latin typeface="Gotham"/>
              </a:rPr>
              <a:t>Prochaine CLU extraordinaire GH : </a:t>
            </a:r>
            <a:r>
              <a:rPr lang="fr-FR" sz="4000" b="1" dirty="0">
                <a:solidFill>
                  <a:srgbClr val="067A9A"/>
                </a:solidFill>
                <a:latin typeface="Gotham"/>
              </a:rPr>
              <a:t>le </a:t>
            </a:r>
            <a:r>
              <a:rPr lang="fr-FR" sz="4000" b="1" dirty="0" smtClean="0">
                <a:solidFill>
                  <a:srgbClr val="067A9A"/>
                </a:solidFill>
                <a:latin typeface="Gotham"/>
              </a:rPr>
              <a:t>23 </a:t>
            </a:r>
            <a:r>
              <a:rPr lang="fr-FR" sz="4000" b="1" dirty="0">
                <a:solidFill>
                  <a:srgbClr val="067A9A"/>
                </a:solidFill>
                <a:latin typeface="Gotham"/>
              </a:rPr>
              <a:t>septembre </a:t>
            </a:r>
            <a:r>
              <a:rPr lang="fr-FR" sz="4000" b="1" dirty="0" smtClean="0">
                <a:solidFill>
                  <a:srgbClr val="067A9A"/>
                </a:solidFill>
                <a:latin typeface="Gotham"/>
              </a:rPr>
              <a:t>2020 à 14h</a:t>
            </a:r>
          </a:p>
          <a:p>
            <a:endParaRPr lang="fr-FR" b="1" u="sng" dirty="0">
              <a:solidFill>
                <a:srgbClr val="067A9A"/>
              </a:solidFill>
              <a:latin typeface="Gotham"/>
            </a:endParaRPr>
          </a:p>
        </p:txBody>
      </p:sp>
      <p:sp>
        <p:nvSpPr>
          <p:cNvPr id="9" name="Parallélogramme 8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12135612" flipV="1">
            <a:off x="11036871" y="4829968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23766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6655"/>
          </a:xfrm>
          <a:prstGeom prst="rect">
            <a:avLst/>
          </a:prstGeom>
          <a:solidFill>
            <a:srgbClr val="1EA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51DC51BF-5AA3-4805-8631-9B3D6D2DCC0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8"/>
          <a:stretch/>
        </p:blipFill>
        <p:spPr>
          <a:xfrm>
            <a:off x="11516983" y="0"/>
            <a:ext cx="675017" cy="314865"/>
          </a:xfrm>
          <a:prstGeom prst="rect">
            <a:avLst/>
          </a:prstGeom>
        </p:spPr>
      </p:pic>
      <p:sp>
        <p:nvSpPr>
          <p:cNvPr id="12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780090" y="25168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fr-FR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2475271" y="939819"/>
            <a:ext cx="815585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dirty="0" smtClean="0">
                <a:solidFill>
                  <a:srgbClr val="1EAF8E"/>
                </a:solidFill>
                <a:latin typeface="Gotham"/>
              </a:rPr>
              <a:t>Face au virus, soyons tous responsables ! </a:t>
            </a:r>
            <a:endParaRPr lang="fr-FR" sz="2000" b="1" dirty="0">
              <a:solidFill>
                <a:srgbClr val="1EAF8E"/>
              </a:solidFill>
              <a:latin typeface="Gotham"/>
            </a:endParaRPr>
          </a:p>
          <a:p>
            <a:endParaRPr lang="fr-FR" b="1" u="sng" dirty="0">
              <a:solidFill>
                <a:srgbClr val="067A9A"/>
              </a:solidFill>
              <a:latin typeface="Gotham"/>
            </a:endParaRPr>
          </a:p>
        </p:txBody>
      </p:sp>
      <p:sp>
        <p:nvSpPr>
          <p:cNvPr id="14" name="Parallélogramme 13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870720" flipV="1">
            <a:off x="1901910" y="1047148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sp>
        <p:nvSpPr>
          <p:cNvPr id="16" name="Parallélogramme 15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12135612" flipV="1">
            <a:off x="9992578" y="1331641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1357607" y="6070293"/>
            <a:ext cx="103911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1EAF8E"/>
                </a:solidFill>
                <a:latin typeface="Gotham"/>
              </a:rPr>
              <a:t>Pour votre sécurité, consultez le guide de la FIN : </a:t>
            </a:r>
            <a:r>
              <a:rPr lang="fr-FR" u="sng" dirty="0">
                <a:hlinkClick r:id="rId3"/>
              </a:rPr>
              <a:t>https://</a:t>
            </a:r>
            <a:r>
              <a:rPr lang="fr-FR" u="sng" dirty="0" smtClean="0">
                <a:hlinkClick r:id="rId3"/>
              </a:rPr>
              <a:t>fin.fr/covid-19-travailler-en-securite</a:t>
            </a:r>
            <a:r>
              <a:rPr lang="fr-FR" u="sng" dirty="0" smtClean="0"/>
              <a:t> </a:t>
            </a:r>
            <a:r>
              <a:rPr lang="fr-FR" b="1" dirty="0" smtClean="0">
                <a:solidFill>
                  <a:srgbClr val="1EAF8E"/>
                </a:solidFill>
                <a:latin typeface="Gotham"/>
              </a:rPr>
              <a:t> </a:t>
            </a:r>
            <a:endParaRPr lang="fr-FR" dirty="0">
              <a:solidFill>
                <a:srgbClr val="1EAF8E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953" y="1563815"/>
            <a:ext cx="5388250" cy="439127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7237" y="1563815"/>
            <a:ext cx="3025718" cy="270753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095832" y="3589960"/>
            <a:ext cx="2821995" cy="2571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151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4"/>
            <a:ext cx="12226896" cy="6898944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-118730" y="2828836"/>
            <a:ext cx="12429461" cy="1633717"/>
            <a:chOff x="1176127" y="2355591"/>
            <a:chExt cx="12429461" cy="1633717"/>
          </a:xfrm>
        </p:grpSpPr>
        <p:sp>
          <p:nvSpPr>
            <p:cNvPr id="7" name="ZoneTexte 6">
              <a:hlinkClick r:id="rId3" action="ppaction://hlinkfile"/>
            </p:cNvPr>
            <p:cNvSpPr txBox="1"/>
            <p:nvPr userDrawn="1"/>
          </p:nvSpPr>
          <p:spPr>
            <a:xfrm>
              <a:off x="1176127" y="2355591"/>
              <a:ext cx="124294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i="0" u="none" baseline="0" dirty="0" smtClean="0">
                  <a:solidFill>
                    <a:schemeClr val="bg1"/>
                  </a:solidFill>
                  <a:latin typeface="Pacifico" panose="02000000000000000000" pitchFamily="2" charset="0"/>
                </a:rPr>
                <a:t>Des questions?</a:t>
              </a:r>
              <a:endParaRPr lang="fr-FR" sz="5400" i="0" u="none" dirty="0">
                <a:solidFill>
                  <a:schemeClr val="bg1"/>
                </a:solidFill>
                <a:latin typeface="Pacifico" panose="02000000000000000000" pitchFamily="2" charset="0"/>
              </a:endParaRPr>
            </a:p>
          </p:txBody>
        </p:sp>
        <p:cxnSp>
          <p:nvCxnSpPr>
            <p:cNvPr id="8" name="Connecteur droit 7"/>
            <p:cNvCxnSpPr/>
            <p:nvPr userDrawn="1"/>
          </p:nvCxnSpPr>
          <p:spPr>
            <a:xfrm>
              <a:off x="4006081" y="3970645"/>
              <a:ext cx="6446424" cy="18663"/>
            </a:xfrm>
            <a:prstGeom prst="line">
              <a:avLst/>
            </a:prstGeom>
            <a:ln w="38100">
              <a:solidFill>
                <a:srgbClr val="C7D3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9"/>
          <a:stretch/>
        </p:blipFill>
        <p:spPr>
          <a:xfrm>
            <a:off x="5042213" y="3897"/>
            <a:ext cx="1861818" cy="92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05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4"/>
            <a:ext cx="12226896" cy="6898944"/>
          </a:xfrm>
          <a:prstGeom prst="rect">
            <a:avLst/>
          </a:prstGeom>
        </p:spPr>
      </p:pic>
      <p:grpSp>
        <p:nvGrpSpPr>
          <p:cNvPr id="6" name="Groupe 5"/>
          <p:cNvGrpSpPr/>
          <p:nvPr/>
        </p:nvGrpSpPr>
        <p:grpSpPr>
          <a:xfrm>
            <a:off x="0" y="2797859"/>
            <a:ext cx="12429461" cy="1560448"/>
            <a:chOff x="1275227" y="2108874"/>
            <a:chExt cx="12429461" cy="1560448"/>
          </a:xfrm>
        </p:grpSpPr>
        <p:sp>
          <p:nvSpPr>
            <p:cNvPr id="7" name="ZoneTexte 6">
              <a:hlinkClick r:id="rId3" action="ppaction://hlinkfile"/>
            </p:cNvPr>
            <p:cNvSpPr txBox="1"/>
            <p:nvPr userDrawn="1"/>
          </p:nvSpPr>
          <p:spPr>
            <a:xfrm>
              <a:off x="1275227" y="2108874"/>
              <a:ext cx="12429461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7200" dirty="0" smtClean="0">
                  <a:solidFill>
                    <a:schemeClr val="bg1"/>
                  </a:solidFill>
                  <a:latin typeface="Gotham"/>
                </a:rPr>
                <a:t>FIN</a:t>
              </a:r>
              <a:endParaRPr lang="fr-FR" sz="7200" dirty="0">
                <a:solidFill>
                  <a:schemeClr val="bg1"/>
                </a:solidFill>
                <a:latin typeface="Gotham"/>
              </a:endParaRPr>
            </a:p>
          </p:txBody>
        </p:sp>
        <p:cxnSp>
          <p:nvCxnSpPr>
            <p:cNvPr id="8" name="Connecteur droit 7"/>
            <p:cNvCxnSpPr/>
            <p:nvPr userDrawn="1"/>
          </p:nvCxnSpPr>
          <p:spPr>
            <a:xfrm>
              <a:off x="4434474" y="3650659"/>
              <a:ext cx="6446424" cy="18663"/>
            </a:xfrm>
            <a:prstGeom prst="line">
              <a:avLst/>
            </a:prstGeom>
            <a:ln w="38100">
              <a:solidFill>
                <a:srgbClr val="C7D3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9"/>
          <a:stretch/>
        </p:blipFill>
        <p:spPr>
          <a:xfrm>
            <a:off x="4881880" y="-40944"/>
            <a:ext cx="1861818" cy="927079"/>
          </a:xfrm>
          <a:prstGeom prst="rect">
            <a:avLst/>
          </a:prstGeom>
        </p:spPr>
      </p:pic>
      <p:sp>
        <p:nvSpPr>
          <p:cNvPr id="13" name="ZoneTexte 12">
            <a:hlinkClick r:id="rId3" action="ppaction://hlinkfile"/>
          </p:cNvPr>
          <p:cNvSpPr txBox="1"/>
          <p:nvPr/>
        </p:nvSpPr>
        <p:spPr>
          <a:xfrm>
            <a:off x="0" y="5812013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000" dirty="0" smtClean="0">
                <a:solidFill>
                  <a:schemeClr val="bg1"/>
                </a:solidFill>
                <a:latin typeface="Gotham"/>
              </a:rPr>
              <a:t>Contact : sdve.dt.centrebourgogne@vnf.fr</a:t>
            </a:r>
            <a:endParaRPr lang="fr-FR" sz="4000" dirty="0">
              <a:solidFill>
                <a:schemeClr val="bg1"/>
              </a:solidFill>
              <a:latin typeface="Gotham"/>
            </a:endParaRPr>
          </a:p>
        </p:txBody>
      </p:sp>
    </p:spTree>
    <p:extLst>
      <p:ext uri="{BB962C8B-B14F-4D97-AF65-F5344CB8AC3E}">
        <p14:creationId xmlns:p14="http://schemas.microsoft.com/office/powerpoint/2010/main" val="268326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0944"/>
            <a:ext cx="12226896" cy="6898944"/>
          </a:xfrm>
          <a:prstGeom prst="rect">
            <a:avLst/>
          </a:prstGeom>
        </p:spPr>
      </p:pic>
      <p:grpSp>
        <p:nvGrpSpPr>
          <p:cNvPr id="5" name="Groupe 4"/>
          <p:cNvGrpSpPr/>
          <p:nvPr/>
        </p:nvGrpSpPr>
        <p:grpSpPr>
          <a:xfrm>
            <a:off x="-118730" y="2828836"/>
            <a:ext cx="12429461" cy="1633717"/>
            <a:chOff x="1176127" y="2355591"/>
            <a:chExt cx="12429461" cy="1633717"/>
          </a:xfrm>
        </p:grpSpPr>
        <p:sp>
          <p:nvSpPr>
            <p:cNvPr id="6" name="ZoneTexte 5">
              <a:hlinkClick r:id="rId3" action="ppaction://hlinkfile"/>
            </p:cNvPr>
            <p:cNvSpPr txBox="1"/>
            <p:nvPr userDrawn="1"/>
          </p:nvSpPr>
          <p:spPr>
            <a:xfrm>
              <a:off x="1176127" y="2355591"/>
              <a:ext cx="12429461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5400" dirty="0">
                  <a:solidFill>
                    <a:schemeClr val="bg1"/>
                  </a:solidFill>
                  <a:latin typeface="Pacifico" panose="02000000000000000000" pitchFamily="2" charset="0"/>
                </a:rPr>
                <a:t>Point sur la situation hydrologique </a:t>
              </a:r>
            </a:p>
          </p:txBody>
        </p:sp>
        <p:cxnSp>
          <p:nvCxnSpPr>
            <p:cNvPr id="7" name="Connecteur droit 6"/>
            <p:cNvCxnSpPr/>
            <p:nvPr userDrawn="1"/>
          </p:nvCxnSpPr>
          <p:spPr>
            <a:xfrm>
              <a:off x="4006081" y="3970645"/>
              <a:ext cx="6446424" cy="18663"/>
            </a:xfrm>
            <a:prstGeom prst="line">
              <a:avLst/>
            </a:prstGeom>
            <a:ln w="38100">
              <a:solidFill>
                <a:srgbClr val="C7D3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99"/>
          <a:stretch/>
        </p:blipFill>
        <p:spPr>
          <a:xfrm>
            <a:off x="5042213" y="3897"/>
            <a:ext cx="1861818" cy="927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626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6655"/>
          </a:xfrm>
          <a:prstGeom prst="rect">
            <a:avLst/>
          </a:prstGeom>
          <a:solidFill>
            <a:srgbClr val="1EA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780090" y="25168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latin typeface="Gotham"/>
              </a:rPr>
              <a:t>Point sur la situation hydrologique </a:t>
            </a:r>
          </a:p>
          <a:p>
            <a:pPr algn="l"/>
            <a:r>
              <a:rPr lang="fr-FR" dirty="0" smtClean="0">
                <a:solidFill>
                  <a:schemeClr val="bg1"/>
                </a:solidFill>
                <a:latin typeface="Gotham"/>
              </a:rPr>
              <a:t>Centre-Bourgogne</a:t>
            </a:r>
            <a:endParaRPr lang="fr-FR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870720" flipV="1">
            <a:off x="297361" y="947104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1DC51BF-5AA3-4805-8631-9B3D6D2DCC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8"/>
          <a:stretch/>
        </p:blipFill>
        <p:spPr>
          <a:xfrm>
            <a:off x="11516983" y="0"/>
            <a:ext cx="675017" cy="31486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80090" y="764995"/>
            <a:ext cx="9993320" cy="4666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1" dirty="0">
                <a:solidFill>
                  <a:srgbClr val="067A9A"/>
                </a:solidFill>
                <a:latin typeface="Gotham"/>
              </a:rPr>
              <a:t>Rapport à la normale du cumul des précipitations efficaces (Météo France)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14881" y="1231678"/>
            <a:ext cx="5523738" cy="5451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577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6655"/>
          </a:xfrm>
          <a:prstGeom prst="rect">
            <a:avLst/>
          </a:prstGeom>
          <a:solidFill>
            <a:srgbClr val="1EA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780090" y="25168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latin typeface="Gotham"/>
              </a:rPr>
              <a:t>Point sur la situation hydrologique </a:t>
            </a:r>
          </a:p>
          <a:p>
            <a:pPr algn="l"/>
            <a:r>
              <a:rPr lang="fr-FR" dirty="0" smtClean="0">
                <a:solidFill>
                  <a:schemeClr val="bg1"/>
                </a:solidFill>
                <a:latin typeface="Gotham"/>
              </a:rPr>
              <a:t>Centre-Bourgogne</a:t>
            </a:r>
            <a:endParaRPr lang="fr-FR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870720" flipV="1">
            <a:off x="297361" y="947104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1DC51BF-5AA3-4805-8631-9B3D6D2DCC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8"/>
          <a:stretch/>
        </p:blipFill>
        <p:spPr>
          <a:xfrm>
            <a:off x="11516983" y="0"/>
            <a:ext cx="675017" cy="31486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80090" y="846205"/>
            <a:ext cx="8006258" cy="4666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1" dirty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Indicateur du niveau d’humidité des </a:t>
            </a:r>
            <a:r>
              <a:rPr lang="fr-FR" sz="1800" b="1" dirty="0" smtClean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sols (</a:t>
            </a:r>
            <a:r>
              <a:rPr lang="fr-FR" sz="1800" b="1" dirty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Météo France)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46590" y="3528439"/>
            <a:ext cx="4607901" cy="83265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/>
          <a:srcRect t="1455"/>
          <a:stretch/>
        </p:blipFill>
        <p:spPr>
          <a:xfrm>
            <a:off x="1152143" y="1412438"/>
            <a:ext cx="5427199" cy="528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053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6655"/>
          </a:xfrm>
          <a:prstGeom prst="rect">
            <a:avLst/>
          </a:prstGeom>
          <a:solidFill>
            <a:srgbClr val="1EA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780090" y="25168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latin typeface="Gotham"/>
              </a:rPr>
              <a:t>Point sur la situation hydrologique </a:t>
            </a:r>
          </a:p>
          <a:p>
            <a:pPr algn="l"/>
            <a:r>
              <a:rPr lang="fr-FR" dirty="0" smtClean="0">
                <a:solidFill>
                  <a:schemeClr val="bg1"/>
                </a:solidFill>
                <a:latin typeface="Gotham"/>
              </a:rPr>
              <a:t>Centre-Bourgogne</a:t>
            </a:r>
            <a:endParaRPr lang="fr-FR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870720" flipV="1">
            <a:off x="297361" y="947104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1DC51BF-5AA3-4805-8631-9B3D6D2DCC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8"/>
          <a:stretch/>
        </p:blipFill>
        <p:spPr>
          <a:xfrm>
            <a:off x="11516983" y="0"/>
            <a:ext cx="675017" cy="31486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-179531" y="846205"/>
            <a:ext cx="7593021" cy="4666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Écart à la normale de l’indice d’humidité des </a:t>
            </a:r>
            <a:r>
              <a:rPr lang="fr-FR" sz="1800" b="1" dirty="0" smtClean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sols</a:t>
            </a:r>
            <a:endParaRPr lang="fr-FR" sz="1800" b="1" dirty="0">
              <a:solidFill>
                <a:srgbClr val="067A9A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3200" y="1312888"/>
            <a:ext cx="5516204" cy="5384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68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6655"/>
          </a:xfrm>
          <a:prstGeom prst="rect">
            <a:avLst/>
          </a:prstGeom>
          <a:solidFill>
            <a:srgbClr val="1EA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780090" y="25168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latin typeface="Gotham"/>
              </a:rPr>
              <a:t>Point sur la situation hydrologique </a:t>
            </a:r>
          </a:p>
          <a:p>
            <a:pPr algn="l"/>
            <a:r>
              <a:rPr lang="fr-FR" dirty="0" smtClean="0">
                <a:solidFill>
                  <a:schemeClr val="bg1"/>
                </a:solidFill>
                <a:latin typeface="Gotham"/>
              </a:rPr>
              <a:t>Centre-Bourgogne</a:t>
            </a:r>
            <a:endParaRPr lang="fr-FR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870720" flipV="1">
            <a:off x="297361" y="802547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1DC51BF-5AA3-4805-8631-9B3D6D2DCC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8"/>
          <a:stretch/>
        </p:blipFill>
        <p:spPr>
          <a:xfrm>
            <a:off x="11516983" y="0"/>
            <a:ext cx="675017" cy="31486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01688" y="702195"/>
            <a:ext cx="9699612" cy="4666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1800" b="1" dirty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Débits des rivières alimentant les voies </a:t>
            </a:r>
            <a:r>
              <a:rPr lang="fr-FR" sz="1800" b="1" dirty="0" smtClean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d’eau </a:t>
            </a:r>
            <a:r>
              <a:rPr lang="fr-FR" sz="800" b="1" dirty="0" smtClean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au 08 septembre 2020</a:t>
            </a:r>
            <a:endParaRPr lang="fr-FR" sz="800" b="1" dirty="0">
              <a:solidFill>
                <a:srgbClr val="067A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1">
            <a:hlinkClick r:id="rId5"/>
          </p:cNvPr>
          <p:cNvSpPr>
            <a:spLocks noChangeArrowheads="1"/>
          </p:cNvSpPr>
          <p:nvPr/>
        </p:nvSpPr>
        <p:spPr bwMode="auto">
          <a:xfrm>
            <a:off x="3248025" y="18097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16" name="Rectangle 15"/>
          <p:cNvSpPr/>
          <p:nvPr/>
        </p:nvSpPr>
        <p:spPr>
          <a:xfrm>
            <a:off x="10249115" y="2689365"/>
            <a:ext cx="519091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fr-FR" altLang="fr-FR" sz="1200" dirty="0" smtClean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12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situation satisfaisante </a:t>
            </a:r>
            <a:endParaRPr lang="fr-FR" altLang="fr-FR" sz="1200" dirty="0" smtClean="0">
              <a:solidFill>
                <a:srgbClr val="00B05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 smtClean="0">
                <a:solidFill>
                  <a:srgbClr val="C459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</a:t>
            </a:r>
            <a:r>
              <a:rPr lang="fr-FR" altLang="fr-FR" sz="1200" dirty="0" smtClean="0">
                <a:solidFill>
                  <a:srgbClr val="C459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1200" dirty="0">
                <a:solidFill>
                  <a:srgbClr val="C459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situation à surveiller </a:t>
            </a:r>
            <a:endParaRPr lang="fr-FR" altLang="fr-FR" sz="1200" dirty="0" smtClean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r>
              <a:rPr lang="fr-FR" altLang="fr-FR" sz="1200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fr-FR" altLang="fr-FR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situation critique</a:t>
            </a:r>
            <a:endParaRPr lang="fr-FR" altLang="fr-FR" sz="1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6" name="Tableau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1373407"/>
              </p:ext>
            </p:extLst>
          </p:nvPr>
        </p:nvGraphicFramePr>
        <p:xfrm>
          <a:off x="497477" y="1020815"/>
          <a:ext cx="9586914" cy="5777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36895">
                  <a:extLst>
                    <a:ext uri="{9D8B030D-6E8A-4147-A177-3AD203B41FA5}">
                      <a16:colId xmlns:a16="http://schemas.microsoft.com/office/drawing/2014/main" val="2993990545"/>
                    </a:ext>
                  </a:extLst>
                </a:gridCol>
                <a:gridCol w="1496881">
                  <a:extLst>
                    <a:ext uri="{9D8B030D-6E8A-4147-A177-3AD203B41FA5}">
                      <a16:colId xmlns:a16="http://schemas.microsoft.com/office/drawing/2014/main" val="3789295208"/>
                    </a:ext>
                  </a:extLst>
                </a:gridCol>
                <a:gridCol w="1354009">
                  <a:extLst>
                    <a:ext uri="{9D8B030D-6E8A-4147-A177-3AD203B41FA5}">
                      <a16:colId xmlns:a16="http://schemas.microsoft.com/office/drawing/2014/main" val="3875593762"/>
                    </a:ext>
                  </a:extLst>
                </a:gridCol>
                <a:gridCol w="1034249">
                  <a:extLst>
                    <a:ext uri="{9D8B030D-6E8A-4147-A177-3AD203B41FA5}">
                      <a16:colId xmlns:a16="http://schemas.microsoft.com/office/drawing/2014/main" val="2278196961"/>
                    </a:ext>
                  </a:extLst>
                </a:gridCol>
                <a:gridCol w="968951">
                  <a:extLst>
                    <a:ext uri="{9D8B030D-6E8A-4147-A177-3AD203B41FA5}">
                      <a16:colId xmlns:a16="http://schemas.microsoft.com/office/drawing/2014/main" val="2645887651"/>
                    </a:ext>
                  </a:extLst>
                </a:gridCol>
                <a:gridCol w="955919">
                  <a:extLst>
                    <a:ext uri="{9D8B030D-6E8A-4147-A177-3AD203B41FA5}">
                      <a16:colId xmlns:a16="http://schemas.microsoft.com/office/drawing/2014/main" val="2674421516"/>
                    </a:ext>
                  </a:extLst>
                </a:gridCol>
                <a:gridCol w="1740010">
                  <a:extLst>
                    <a:ext uri="{9D8B030D-6E8A-4147-A177-3AD203B41FA5}">
                      <a16:colId xmlns:a16="http://schemas.microsoft.com/office/drawing/2014/main" val="2012074056"/>
                    </a:ext>
                  </a:extLst>
                </a:gridCol>
              </a:tblGrid>
              <a:tr h="562095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0" dirty="0">
                          <a:effectLst/>
                        </a:rPr>
                        <a:t>Rivières, voie d’eau associée, </a:t>
                      </a:r>
                      <a:endParaRPr lang="fr-FR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0">
                          <a:effectLst/>
                        </a:rPr>
                        <a:t>Station référence</a:t>
                      </a:r>
                      <a:endParaRPr lang="fr-FR" sz="14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0" dirty="0">
                          <a:effectLst/>
                        </a:rPr>
                        <a:t>Débit</a:t>
                      </a:r>
                      <a:endParaRPr lang="fr-FR" sz="1400" kern="150" dirty="0">
                        <a:effectLst/>
                      </a:endParaRP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0" dirty="0">
                          <a:effectLst/>
                        </a:rPr>
                        <a:t> réservé</a:t>
                      </a:r>
                      <a:endParaRPr lang="fr-FR" sz="1400" kern="150" dirty="0">
                        <a:effectLst/>
                      </a:endParaRP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0" dirty="0">
                          <a:effectLst/>
                        </a:rPr>
                        <a:t>(m3/s)</a:t>
                      </a:r>
                      <a:endParaRPr lang="fr-FR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0" dirty="0">
                          <a:effectLst/>
                        </a:rPr>
                        <a:t>Débit </a:t>
                      </a:r>
                      <a:endParaRPr lang="fr-FR" sz="1400" kern="150" dirty="0">
                        <a:effectLst/>
                      </a:endParaRP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0" dirty="0">
                          <a:effectLst/>
                        </a:rPr>
                        <a:t>actuel</a:t>
                      </a:r>
                      <a:endParaRPr lang="fr-FR" sz="1400" kern="150" dirty="0">
                        <a:effectLst/>
                      </a:endParaRP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0" dirty="0">
                          <a:effectLst/>
                        </a:rPr>
                        <a:t>(m3/s)</a:t>
                      </a:r>
                      <a:endParaRPr lang="fr-FR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0">
                          <a:effectLst/>
                        </a:rPr>
                        <a:t>Situation</a:t>
                      </a:r>
                      <a:endParaRPr lang="fr-FR" sz="14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0" dirty="0">
                          <a:effectLst/>
                        </a:rPr>
                        <a:t>Tendance</a:t>
                      </a:r>
                      <a:endParaRPr lang="fr-FR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50" kern="0" dirty="0">
                          <a:effectLst/>
                        </a:rPr>
                        <a:t>Commentaires </a:t>
                      </a:r>
                      <a:endParaRPr lang="fr-FR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/>
                </a:tc>
                <a:extLst>
                  <a:ext uri="{0D108BD9-81ED-4DB2-BD59-A6C34878D82A}">
                    <a16:rowId xmlns:a16="http://schemas.microsoft.com/office/drawing/2014/main" val="1666850400"/>
                  </a:ext>
                </a:extLst>
              </a:tr>
              <a:tr h="4566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Armançon </a:t>
                      </a:r>
                      <a:endParaRPr lang="fr-FR" sz="1400" kern="1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Canal de Bourgogne</a:t>
                      </a:r>
                      <a:endParaRPr lang="fr-FR" sz="14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kern="150">
                          <a:effectLst/>
                          <a:hlinkClick r:id="rId6"/>
                        </a:rPr>
                        <a:t>Tronchoy (89)</a:t>
                      </a:r>
                      <a:endParaRPr lang="fr-FR" sz="1000" kern="1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kern="150">
                          <a:effectLst/>
                          <a:hlinkClick r:id="rId5"/>
                        </a:rPr>
                        <a:t>Brienon (89)</a:t>
                      </a:r>
                      <a:endParaRPr lang="fr-FR" sz="10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2,0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2,9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1.8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2,6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5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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Débits inférieur ou égal aux débits réservés 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43455469"/>
                  </a:ext>
                </a:extLst>
              </a:tr>
              <a:tr h="500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Ouche</a:t>
                      </a:r>
                      <a:endParaRPr lang="fr-FR" sz="1400" kern="1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Canal de Bourgogne</a:t>
                      </a:r>
                      <a:endParaRPr lang="fr-FR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kern="150">
                          <a:effectLst/>
                          <a:hlinkClick r:id="rId7"/>
                        </a:rPr>
                        <a:t>Plombières (21)</a:t>
                      </a:r>
                      <a:endParaRPr lang="fr-FR" sz="10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0,61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0,6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5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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Débit inférieur au débit réservé</a:t>
                      </a:r>
                      <a:endParaRPr lang="fr-FR" sz="12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18898710"/>
                  </a:ext>
                </a:extLst>
              </a:tr>
              <a:tr h="5009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Loire - </a:t>
                      </a:r>
                      <a:r>
                        <a:rPr lang="fr-FR" sz="1100" kern="150" dirty="0">
                          <a:effectLst/>
                        </a:rPr>
                        <a:t>Canal Latéral Loire</a:t>
                      </a:r>
                      <a:endParaRPr lang="fr-FR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kern="150" dirty="0">
                          <a:effectLst/>
                          <a:hlinkClick r:id="rId8"/>
                        </a:rPr>
                        <a:t>Gien (45)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43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50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50">
                          <a:solidFill>
                            <a:srgbClr val="C4591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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1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Débit inférieur à la moitié débit moyen mensuel (43%)</a:t>
                      </a:r>
                      <a:endParaRPr lang="fr-FR" sz="12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47312912"/>
                  </a:ext>
                </a:extLst>
              </a:tr>
              <a:tr h="64586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Allier - </a:t>
                      </a:r>
                      <a:r>
                        <a:rPr lang="fr-FR" sz="1100" kern="150">
                          <a:effectLst/>
                        </a:rPr>
                        <a:t>Canal Latéral Loire</a:t>
                      </a:r>
                      <a:endParaRPr lang="fr-FR" sz="14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kern="150">
                          <a:effectLst/>
                          <a:hlinkClick r:id="rId9"/>
                        </a:rPr>
                        <a:t>Cuffy (58)</a:t>
                      </a:r>
                      <a:endParaRPr lang="fr-FR" sz="10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</a:rPr>
                        <a:t>17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22,8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50">
                          <a:solidFill>
                            <a:srgbClr val="C4591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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Débit inférieur à la moitié du débit moyen mensuel (40 %)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55111607"/>
                  </a:ext>
                </a:extLst>
              </a:tr>
              <a:tr h="6070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Aron</a:t>
                      </a:r>
                      <a:endParaRPr lang="fr-FR" sz="1400" kern="1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Canal Nivernais Versant Loire</a:t>
                      </a:r>
                      <a:endParaRPr lang="fr-FR" sz="14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kern="150" dirty="0">
                          <a:effectLst/>
                          <a:hlinkClick r:id="rId10"/>
                        </a:rPr>
                        <a:t>Verneuil (58)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</a:rPr>
                        <a:t>1,8</a:t>
                      </a:r>
                      <a:endParaRPr lang="fr-FR" sz="10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0,6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5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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Débit inférieur au débit réservé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83736380"/>
                  </a:ext>
                </a:extLst>
              </a:tr>
              <a:tr h="78730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Loing</a:t>
                      </a:r>
                      <a:endParaRPr lang="fr-FR" sz="1400" kern="1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Canal du Loing</a:t>
                      </a:r>
                      <a:endParaRPr lang="fr-FR" sz="14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kern="150">
                          <a:effectLst/>
                          <a:hlinkClick r:id="rId11"/>
                        </a:rPr>
                        <a:t>Montbouy</a:t>
                      </a:r>
                      <a:endParaRPr lang="fr-FR" sz="1000" kern="1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kern="150">
                          <a:effectLst/>
                          <a:hlinkClick r:id="rId12"/>
                        </a:rPr>
                        <a:t>Chalette s/Loing</a:t>
                      </a:r>
                      <a:endParaRPr lang="fr-FR" sz="1000" kern="1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00" u="sng" kern="150">
                          <a:effectLst/>
                          <a:hlinkClick r:id="rId13"/>
                        </a:rPr>
                        <a:t>Episy (77)</a:t>
                      </a:r>
                      <a:endParaRPr lang="fr-FR" sz="10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</a:rPr>
                        <a:t>0,2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</a:rPr>
                        <a:t>1,2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</a:rPr>
                        <a:t>1,8</a:t>
                      </a:r>
                      <a:endParaRPr lang="fr-FR" sz="10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0,4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1,6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5,1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50">
                          <a:solidFill>
                            <a:srgbClr val="C45911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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Débits inférieurs au débits moyens mensuels (72%, 46% et 67%)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33839867"/>
                  </a:ext>
                </a:extLst>
              </a:tr>
              <a:tr h="74097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50">
                          <a:effectLst/>
                        </a:rPr>
                        <a:t>Bourbince - </a:t>
                      </a:r>
                      <a:r>
                        <a:rPr lang="fr-FR" sz="1100" kern="150">
                          <a:effectLst/>
                        </a:rPr>
                        <a:t>Canal du Centre</a:t>
                      </a:r>
                      <a:endParaRPr lang="fr-FR" sz="14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kern="150">
                          <a:effectLst/>
                          <a:hlinkClick r:id="rId14"/>
                        </a:rPr>
                        <a:t>Blanzy (71)</a:t>
                      </a:r>
                      <a:r>
                        <a:rPr lang="fr-FR" sz="1000" kern="150"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kern="150">
                          <a:effectLst/>
                          <a:hlinkClick r:id="rId15"/>
                        </a:rPr>
                        <a:t>Vitry en Charollais (71)</a:t>
                      </a:r>
                      <a:endParaRPr lang="fr-FR" sz="10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</a:rPr>
                        <a:t>0,1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fr-FR" sz="1000" kern="1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</a:rPr>
                        <a:t>0,76</a:t>
                      </a:r>
                      <a:endParaRPr lang="fr-FR" sz="10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0,2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highlight>
                            <a:srgbClr val="FFFF00"/>
                          </a:highlight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 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0,7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5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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kern="15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Débit inférieur au débit moyen mensuel à Blanzy (71%) et inférieur au débit réservé à Vitry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23327844"/>
                  </a:ext>
                </a:extLst>
              </a:tr>
              <a:tr h="48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50" dirty="0">
                          <a:effectLst/>
                        </a:rPr>
                        <a:t>Arroux - </a:t>
                      </a:r>
                      <a:r>
                        <a:rPr lang="fr-FR" sz="1100" kern="150" dirty="0">
                          <a:effectLst/>
                        </a:rPr>
                        <a:t>Canal du Centre</a:t>
                      </a:r>
                      <a:endParaRPr lang="fr-FR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kern="150">
                          <a:effectLst/>
                          <a:hlinkClick r:id="rId16"/>
                        </a:rPr>
                        <a:t>Rigny-sur-Arroux (71)</a:t>
                      </a:r>
                      <a:endParaRPr lang="fr-FR" sz="10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</a:rPr>
                        <a:t>2,7</a:t>
                      </a:r>
                      <a:endParaRPr lang="fr-FR" sz="10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b="1" kern="1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0,4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5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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kern="15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Débit inférieur au débit réservé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34024002"/>
                  </a:ext>
                </a:extLst>
              </a:tr>
              <a:tr h="488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150" dirty="0" err="1">
                          <a:effectLst/>
                        </a:rPr>
                        <a:t>Dheune</a:t>
                      </a:r>
                      <a:r>
                        <a:rPr lang="fr-FR" sz="1200" kern="150" dirty="0">
                          <a:effectLst/>
                        </a:rPr>
                        <a:t> - </a:t>
                      </a:r>
                      <a:r>
                        <a:rPr lang="fr-FR" sz="1100" kern="150" dirty="0">
                          <a:effectLst/>
                        </a:rPr>
                        <a:t>Canal du Centre</a:t>
                      </a:r>
                      <a:endParaRPr lang="fr-FR" sz="14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u="sng" kern="150" dirty="0" err="1">
                          <a:effectLst/>
                          <a:hlinkClick r:id="rId17"/>
                        </a:rPr>
                        <a:t>Santenay</a:t>
                      </a:r>
                      <a:r>
                        <a:rPr lang="fr-FR" sz="1000" u="sng" kern="150" dirty="0">
                          <a:effectLst/>
                          <a:hlinkClick r:id="rId17"/>
                        </a:rPr>
                        <a:t> (21)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>
                          <a:effectLst/>
                        </a:rPr>
                        <a:t>0,24</a:t>
                      </a:r>
                      <a:endParaRPr lang="fr-FR" sz="10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56636" marR="56636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0,25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50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</a:t>
                      </a:r>
                      <a:endParaRPr lang="fr-FR" sz="12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kern="15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Débit inférieur au débit moyen mensuel (64%)</a:t>
                      </a:r>
                      <a:endParaRPr lang="fr-FR" sz="12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06845249"/>
                  </a:ext>
                </a:extLst>
              </a:tr>
            </a:tbl>
          </a:graphicData>
        </a:graphic>
      </p:graphicFrame>
      <p:cxnSp>
        <p:nvCxnSpPr>
          <p:cNvPr id="17" name="Connecteur droit avec flèche 16"/>
          <p:cNvCxnSpPr/>
          <p:nvPr/>
        </p:nvCxnSpPr>
        <p:spPr>
          <a:xfrm>
            <a:off x="7695642" y="6046293"/>
            <a:ext cx="342900" cy="106363"/>
          </a:xfrm>
          <a:prstGeom prst="straightConnector1">
            <a:avLst/>
          </a:prstGeom>
          <a:noFill/>
          <a:ln w="19050" cap="flat" cmpd="sng" algn="ctr">
            <a:solidFill>
              <a:srgbClr val="EEB5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0" name="Connecteur droit avec flèche 19"/>
          <p:cNvCxnSpPr/>
          <p:nvPr/>
        </p:nvCxnSpPr>
        <p:spPr>
          <a:xfrm flipV="1">
            <a:off x="7661649" y="4684784"/>
            <a:ext cx="431800" cy="0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1" name="Connecteur droit avec flèche 20"/>
          <p:cNvCxnSpPr/>
          <p:nvPr/>
        </p:nvCxnSpPr>
        <p:spPr>
          <a:xfrm flipV="1">
            <a:off x="7692096" y="1796602"/>
            <a:ext cx="431800" cy="0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2" name="Connecteur droit avec flèche 21"/>
          <p:cNvCxnSpPr/>
          <p:nvPr/>
        </p:nvCxnSpPr>
        <p:spPr>
          <a:xfrm flipV="1">
            <a:off x="7692096" y="2258245"/>
            <a:ext cx="431800" cy="0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4" name="Connecteur droit avec flèche 23"/>
          <p:cNvCxnSpPr/>
          <p:nvPr/>
        </p:nvCxnSpPr>
        <p:spPr>
          <a:xfrm>
            <a:off x="7707056" y="3260639"/>
            <a:ext cx="342900" cy="107950"/>
          </a:xfrm>
          <a:prstGeom prst="straightConnector1">
            <a:avLst/>
          </a:prstGeom>
          <a:noFill/>
          <a:ln w="19050" cap="flat" cmpd="sng" algn="ctr">
            <a:solidFill>
              <a:srgbClr val="EEB5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25" name="Connecteur droit avec flèche 24"/>
          <p:cNvCxnSpPr/>
          <p:nvPr/>
        </p:nvCxnSpPr>
        <p:spPr>
          <a:xfrm>
            <a:off x="7706099" y="2706741"/>
            <a:ext cx="342900" cy="107950"/>
          </a:xfrm>
          <a:prstGeom prst="straightConnector1">
            <a:avLst/>
          </a:prstGeom>
          <a:noFill/>
          <a:ln w="19050" cap="flat" cmpd="sng" algn="ctr">
            <a:solidFill>
              <a:srgbClr val="EEB5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0" name="Connecteur droit avec flèche 29"/>
          <p:cNvCxnSpPr/>
          <p:nvPr/>
        </p:nvCxnSpPr>
        <p:spPr>
          <a:xfrm flipV="1">
            <a:off x="7696574" y="3896398"/>
            <a:ext cx="361950" cy="215265"/>
          </a:xfrm>
          <a:prstGeom prst="straightConnector1">
            <a:avLst/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1" name="Connecteur droit avec flèche 30"/>
          <p:cNvCxnSpPr/>
          <p:nvPr/>
        </p:nvCxnSpPr>
        <p:spPr>
          <a:xfrm>
            <a:off x="7695642" y="5366808"/>
            <a:ext cx="342900" cy="106363"/>
          </a:xfrm>
          <a:prstGeom prst="straightConnector1">
            <a:avLst/>
          </a:prstGeom>
          <a:noFill/>
          <a:ln w="19050" cap="flat" cmpd="sng" algn="ctr">
            <a:solidFill>
              <a:srgbClr val="EEB500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32" name="Connecteur droit avec flèche 31"/>
          <p:cNvCxnSpPr/>
          <p:nvPr/>
        </p:nvCxnSpPr>
        <p:spPr>
          <a:xfrm>
            <a:off x="7736546" y="6476315"/>
            <a:ext cx="342900" cy="106363"/>
          </a:xfrm>
          <a:prstGeom prst="straightConnector1">
            <a:avLst/>
          </a:prstGeom>
          <a:noFill/>
          <a:ln w="19050" cap="flat" cmpd="sng" algn="ctr">
            <a:solidFill>
              <a:srgbClr val="EEB500"/>
            </a:solidFill>
            <a:prstDash val="solid"/>
            <a:miter lim="800000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226317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6655"/>
          </a:xfrm>
          <a:prstGeom prst="rect">
            <a:avLst/>
          </a:prstGeom>
          <a:solidFill>
            <a:srgbClr val="1EA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780090" y="25168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latin typeface="Gotham"/>
              </a:rPr>
              <a:t>Point sur la situation hydrologique </a:t>
            </a:r>
          </a:p>
          <a:p>
            <a:pPr algn="l"/>
            <a:r>
              <a:rPr lang="fr-FR" dirty="0" smtClean="0">
                <a:solidFill>
                  <a:schemeClr val="bg1"/>
                </a:solidFill>
                <a:latin typeface="Gotham"/>
              </a:rPr>
              <a:t>Centre-Bourgogne</a:t>
            </a:r>
            <a:endParaRPr lang="fr-FR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870720" flipV="1">
            <a:off x="297361" y="947104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1DC51BF-5AA3-4805-8631-9B3D6D2DCC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8"/>
          <a:stretch/>
        </p:blipFill>
        <p:spPr>
          <a:xfrm>
            <a:off x="11516983" y="0"/>
            <a:ext cx="675017" cy="31486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01688" y="846205"/>
            <a:ext cx="9747135" cy="4666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1" dirty="0" smtClean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Débits des rivières navigables </a:t>
            </a:r>
            <a:r>
              <a:rPr lang="fr-FR" sz="800" b="1" dirty="0" smtClean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au 08 septembre 2020 </a:t>
            </a:r>
            <a:endParaRPr lang="fr-FR" sz="800" b="1" dirty="0">
              <a:solidFill>
                <a:srgbClr val="067A9A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98386" y="5708989"/>
            <a:ext cx="49979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12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</a:t>
            </a:r>
            <a:r>
              <a:rPr lang="fr-FR" altLang="fr-FR" sz="1200" dirty="0">
                <a:solidFill>
                  <a:srgbClr val="00B05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- situation satisfaisante ; </a:t>
            </a:r>
            <a:r>
              <a:rPr lang="fr-FR" altLang="fr-FR" sz="1200" dirty="0">
                <a:solidFill>
                  <a:srgbClr val="C459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</a:t>
            </a:r>
            <a:r>
              <a:rPr lang="fr-FR" altLang="fr-FR" sz="1200" dirty="0">
                <a:solidFill>
                  <a:srgbClr val="C4591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situation à surveiller </a:t>
            </a:r>
            <a:r>
              <a:rPr lang="fr-FR" altLang="fr-FR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; </a:t>
            </a:r>
            <a:r>
              <a:rPr lang="fr-FR" altLang="fr-FR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  <a:sym typeface="Wingdings" panose="05000000000000000000" pitchFamily="2" charset="2"/>
              </a:rPr>
              <a:t></a:t>
            </a:r>
            <a:r>
              <a:rPr lang="fr-FR" altLang="fr-FR" sz="1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situation critique</a:t>
            </a:r>
            <a:endParaRPr lang="fr-FR" altLang="fr-FR" sz="12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graphicFrame>
        <p:nvGraphicFramePr>
          <p:cNvPr id="3" name="Tableau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4112764"/>
              </p:ext>
            </p:extLst>
          </p:nvPr>
        </p:nvGraphicFramePr>
        <p:xfrm>
          <a:off x="2066193" y="1608991"/>
          <a:ext cx="8247183" cy="3385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0926">
                  <a:extLst>
                    <a:ext uri="{9D8B030D-6E8A-4147-A177-3AD203B41FA5}">
                      <a16:colId xmlns:a16="http://schemas.microsoft.com/office/drawing/2014/main" val="376294720"/>
                    </a:ext>
                  </a:extLst>
                </a:gridCol>
                <a:gridCol w="1687948">
                  <a:extLst>
                    <a:ext uri="{9D8B030D-6E8A-4147-A177-3AD203B41FA5}">
                      <a16:colId xmlns:a16="http://schemas.microsoft.com/office/drawing/2014/main" val="2903495781"/>
                    </a:ext>
                  </a:extLst>
                </a:gridCol>
                <a:gridCol w="839877">
                  <a:extLst>
                    <a:ext uri="{9D8B030D-6E8A-4147-A177-3AD203B41FA5}">
                      <a16:colId xmlns:a16="http://schemas.microsoft.com/office/drawing/2014/main" val="1682974699"/>
                    </a:ext>
                  </a:extLst>
                </a:gridCol>
                <a:gridCol w="1009491">
                  <a:extLst>
                    <a:ext uri="{9D8B030D-6E8A-4147-A177-3AD203B41FA5}">
                      <a16:colId xmlns:a16="http://schemas.microsoft.com/office/drawing/2014/main" val="817369652"/>
                    </a:ext>
                  </a:extLst>
                </a:gridCol>
                <a:gridCol w="812942">
                  <a:extLst>
                    <a:ext uri="{9D8B030D-6E8A-4147-A177-3AD203B41FA5}">
                      <a16:colId xmlns:a16="http://schemas.microsoft.com/office/drawing/2014/main" val="601683807"/>
                    </a:ext>
                  </a:extLst>
                </a:gridCol>
                <a:gridCol w="835269">
                  <a:extLst>
                    <a:ext uri="{9D8B030D-6E8A-4147-A177-3AD203B41FA5}">
                      <a16:colId xmlns:a16="http://schemas.microsoft.com/office/drawing/2014/main" val="2874879301"/>
                    </a:ext>
                  </a:extLst>
                </a:gridCol>
                <a:gridCol w="1450730">
                  <a:extLst>
                    <a:ext uri="{9D8B030D-6E8A-4147-A177-3AD203B41FA5}">
                      <a16:colId xmlns:a16="http://schemas.microsoft.com/office/drawing/2014/main" val="4179192075"/>
                    </a:ext>
                  </a:extLst>
                </a:gridCol>
              </a:tblGrid>
              <a:tr h="891108"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0" dirty="0">
                          <a:effectLst/>
                        </a:rPr>
                        <a:t>Rivières, voie d’eau associée, </a:t>
                      </a:r>
                      <a:endParaRPr lang="fr-FR" sz="2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0">
                          <a:effectLst/>
                        </a:rPr>
                        <a:t>Station référence</a:t>
                      </a:r>
                      <a:endParaRPr lang="fr-FR" sz="20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0">
                          <a:effectLst/>
                        </a:rPr>
                        <a:t>Débit</a:t>
                      </a:r>
                      <a:endParaRPr lang="fr-FR" sz="2000" kern="150">
                        <a:effectLst/>
                      </a:endParaRP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0">
                          <a:effectLst/>
                        </a:rPr>
                        <a:t> réservé</a:t>
                      </a:r>
                      <a:endParaRPr lang="fr-FR" sz="2000" kern="150">
                        <a:effectLst/>
                      </a:endParaRP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0">
                          <a:effectLst/>
                        </a:rPr>
                        <a:t>(m3/s)</a:t>
                      </a:r>
                      <a:endParaRPr lang="fr-FR" sz="20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0">
                          <a:effectLst/>
                        </a:rPr>
                        <a:t>Débit </a:t>
                      </a:r>
                      <a:endParaRPr lang="fr-FR" sz="2000" kern="150">
                        <a:effectLst/>
                      </a:endParaRP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0">
                          <a:effectLst/>
                        </a:rPr>
                        <a:t>actuel</a:t>
                      </a:r>
                      <a:endParaRPr lang="fr-FR" sz="2000" kern="150">
                        <a:effectLst/>
                      </a:endParaRPr>
                    </a:p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0">
                          <a:effectLst/>
                        </a:rPr>
                        <a:t>(m3/s)</a:t>
                      </a:r>
                      <a:endParaRPr lang="fr-FR" sz="20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0">
                          <a:effectLst/>
                        </a:rPr>
                        <a:t>Situation</a:t>
                      </a:r>
                      <a:endParaRPr lang="fr-FR" sz="20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0" dirty="0">
                          <a:effectLst/>
                        </a:rPr>
                        <a:t>Tendance</a:t>
                      </a:r>
                      <a:endParaRPr lang="fr-FR" sz="2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auto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200" kern="0" dirty="0">
                          <a:effectLst/>
                        </a:rPr>
                        <a:t>Commentaires </a:t>
                      </a:r>
                      <a:endParaRPr lang="fr-FR" sz="2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8534306"/>
                  </a:ext>
                </a:extLst>
              </a:tr>
              <a:tr h="71819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50">
                          <a:effectLst/>
                        </a:rPr>
                        <a:t>L’Yonne amont</a:t>
                      </a:r>
                      <a:endParaRPr lang="fr-FR" sz="1600" kern="1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Canal du Nivernais</a:t>
                      </a:r>
                      <a:endParaRPr lang="fr-FR" sz="16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u="sng" kern="150">
                          <a:effectLst/>
                          <a:hlinkClick r:id="rId5"/>
                        </a:rPr>
                        <a:t>Dornecy (58)</a:t>
                      </a:r>
                      <a:endParaRPr lang="fr-FR" sz="1200" kern="1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u="sng" kern="150">
                          <a:effectLst/>
                          <a:hlinkClick r:id="rId6"/>
                        </a:rPr>
                        <a:t>Clamecy (58)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0.92</a:t>
                      </a:r>
                      <a:endParaRPr lang="fr-FR" sz="1200" kern="1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--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4,1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5,4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altLang="fr-FR" sz="1400" dirty="0" smtClean="0">
                          <a:solidFill>
                            <a:srgbClr val="C4591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</a:t>
                      </a:r>
                      <a:endParaRPr lang="fr-FR" sz="12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kern="15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kern="15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Débit inférieur au débit moyen mensuel (65%) </a:t>
                      </a:r>
                      <a:endParaRPr lang="fr-FR" sz="9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91401619"/>
                  </a:ext>
                </a:extLst>
              </a:tr>
              <a:tr h="10892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50">
                          <a:effectLst/>
                        </a:rPr>
                        <a:t>L’Yonne aval</a:t>
                      </a:r>
                      <a:endParaRPr lang="fr-FR" sz="1600" kern="1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L’Yonne navigable</a:t>
                      </a:r>
                      <a:endParaRPr lang="fr-FR" sz="16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kern="150">
                          <a:effectLst/>
                          <a:hlinkClick r:id="rId7"/>
                        </a:rPr>
                        <a:t>Gurgy (89)</a:t>
                      </a:r>
                      <a:endParaRPr lang="fr-FR" sz="1200" kern="1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kern="150">
                          <a:effectLst/>
                          <a:hlinkClick r:id="rId8"/>
                        </a:rPr>
                        <a:t>Joigny (89)</a:t>
                      </a:r>
                      <a:endParaRPr lang="fr-FR" sz="1200" kern="15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u="sng" kern="150">
                          <a:effectLst/>
                          <a:hlinkClick r:id="rId9"/>
                        </a:rPr>
                        <a:t>Pont s/ Yonne (89)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4,1</a:t>
                      </a:r>
                      <a:endParaRPr lang="fr-FR" sz="1200" kern="1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--</a:t>
                      </a:r>
                      <a:endParaRPr lang="fr-FR" sz="1200" kern="15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9,57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30,7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--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26,5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altLang="fr-FR" sz="1400" dirty="0" smtClean="0">
                          <a:solidFill>
                            <a:srgbClr val="C4591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</a:t>
                      </a:r>
                      <a:endParaRPr lang="fr-FR" sz="12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12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9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Débit supérieur au débit moyen mensuel à </a:t>
                      </a:r>
                      <a:r>
                        <a:rPr lang="fr-FR" sz="900" kern="150" dirty="0" err="1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Gurgy</a:t>
                      </a:r>
                      <a:r>
                        <a:rPr lang="fr-FR" sz="9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 et inférieur à Pont (76%)</a:t>
                      </a:r>
                      <a:endParaRPr lang="fr-FR" sz="9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72103029"/>
                  </a:ext>
                </a:extLst>
              </a:tr>
              <a:tr h="6865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400" kern="150" dirty="0">
                          <a:effectLst/>
                        </a:rPr>
                        <a:t>La Seille </a:t>
                      </a:r>
                      <a:endParaRPr lang="fr-FR" sz="1600" kern="15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 dirty="0">
                          <a:effectLst/>
                        </a:rPr>
                        <a:t>La Seille navigable</a:t>
                      </a:r>
                      <a:endParaRPr lang="fr-FR" sz="16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u="sng" kern="150">
                          <a:effectLst/>
                          <a:hlinkClick r:id="rId10"/>
                        </a:rPr>
                        <a:t>Louhans (71)</a:t>
                      </a:r>
                      <a:r>
                        <a:rPr lang="fr-FR" sz="800" kern="150">
                          <a:effectLst/>
                        </a:rPr>
                        <a:t> (pas de débit)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100" kern="150">
                          <a:effectLst/>
                        </a:rPr>
                        <a:t>--</a:t>
                      </a:r>
                      <a:endParaRPr lang="fr-FR" sz="1200" kern="15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1000" kern="150" dirty="0">
                          <a:effectLst/>
                          <a:latin typeface="Arial" panose="020B0604020202020204" pitchFamily="34" charset="0"/>
                          <a:ea typeface="SimSun" panose="02010600030101010101" pitchFamily="2" charset="-122"/>
                          <a:cs typeface="Arial" panose="020B0604020202020204" pitchFamily="34" charset="0"/>
                        </a:rPr>
                        <a:t>0,35 m </a:t>
                      </a:r>
                      <a:endParaRPr lang="fr-FR" sz="10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altLang="fr-FR" sz="1400" dirty="0" smtClean="0">
                          <a:solidFill>
                            <a:srgbClr val="C45911"/>
                          </a:solidFill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  <a:sym typeface="Wingdings" panose="05000000000000000000" pitchFamily="2" charset="2"/>
                        </a:rPr>
                        <a:t></a:t>
                      </a:r>
                      <a:endParaRPr lang="fr-FR" sz="12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fr-FR" sz="800" kern="150" dirty="0">
                        <a:effectLst/>
                        <a:highlight>
                          <a:srgbClr val="FFFF00"/>
                        </a:highlight>
                        <a:latin typeface="Arial" panose="020B0604020202020204" pitchFamily="34" charset="0"/>
                        <a:ea typeface="SimSun" panose="02010600030101010101" pitchFamily="2" charset="-122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800" kern="150" dirty="0">
                          <a:effectLst/>
                          <a:highlight>
                            <a:srgbClr val="FFFF00"/>
                          </a:highlight>
                        </a:rPr>
                        <a:t> </a:t>
                      </a:r>
                      <a:endParaRPr lang="fr-FR" sz="1200" kern="150" dirty="0">
                        <a:effectLst/>
                        <a:latin typeface="Arial" panose="020B0604020202020204" pitchFamily="34" charset="0"/>
                        <a:ea typeface="SimSun" panose="02010600030101010101" pitchFamily="2" charset="-122"/>
                        <a:cs typeface="Mangal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5247742"/>
                  </a:ext>
                </a:extLst>
              </a:tr>
            </a:tbl>
          </a:graphicData>
        </a:graphic>
      </p:graphicFrame>
      <p:cxnSp>
        <p:nvCxnSpPr>
          <p:cNvPr id="11" name="Connecteur droit avec flèche 10"/>
          <p:cNvCxnSpPr/>
          <p:nvPr/>
        </p:nvCxnSpPr>
        <p:spPr>
          <a:xfrm flipV="1">
            <a:off x="8197850" y="10210067"/>
            <a:ext cx="431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8180388" y="9776680"/>
            <a:ext cx="431800" cy="0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9" name="Connecteur droit avec flèche 18"/>
          <p:cNvCxnSpPr/>
          <p:nvPr/>
        </p:nvCxnSpPr>
        <p:spPr>
          <a:xfrm flipV="1">
            <a:off x="8166100" y="3791478"/>
            <a:ext cx="431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avec flèche 19"/>
          <p:cNvCxnSpPr/>
          <p:nvPr/>
        </p:nvCxnSpPr>
        <p:spPr>
          <a:xfrm flipV="1">
            <a:off x="8154865" y="4600371"/>
            <a:ext cx="431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avec flèche 20"/>
          <p:cNvCxnSpPr/>
          <p:nvPr/>
        </p:nvCxnSpPr>
        <p:spPr>
          <a:xfrm flipV="1">
            <a:off x="8166100" y="2844839"/>
            <a:ext cx="431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3255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746655"/>
          </a:xfrm>
          <a:prstGeom prst="rect">
            <a:avLst/>
          </a:prstGeom>
          <a:solidFill>
            <a:srgbClr val="1EAF8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188293AE-DC74-44B2-B018-50002000BB43}"/>
              </a:ext>
            </a:extLst>
          </p:cNvPr>
          <p:cNvSpPr txBox="1">
            <a:spLocks/>
          </p:cNvSpPr>
          <p:nvPr/>
        </p:nvSpPr>
        <p:spPr>
          <a:xfrm>
            <a:off x="780090" y="251682"/>
            <a:ext cx="8677809" cy="379771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>
                <a:solidFill>
                  <a:schemeClr val="bg1"/>
                </a:solidFill>
                <a:latin typeface="Gotham"/>
              </a:rPr>
              <a:t>Point sur la situation hydrologique </a:t>
            </a:r>
          </a:p>
          <a:p>
            <a:pPr algn="l"/>
            <a:r>
              <a:rPr lang="fr-FR" dirty="0" smtClean="0">
                <a:solidFill>
                  <a:schemeClr val="bg1"/>
                </a:solidFill>
                <a:latin typeface="Gotham"/>
              </a:rPr>
              <a:t>Centre-Bourgogne</a:t>
            </a:r>
            <a:endParaRPr lang="fr-FR" dirty="0">
              <a:solidFill>
                <a:schemeClr val="bg1"/>
              </a:solidFill>
              <a:latin typeface="Gotham"/>
            </a:endParaRPr>
          </a:p>
        </p:txBody>
      </p:sp>
      <p:sp>
        <p:nvSpPr>
          <p:cNvPr id="15" name="Parallélogramme 14">
            <a:extLst>
              <a:ext uri="{FF2B5EF4-FFF2-40B4-BE49-F238E27FC236}">
                <a16:creationId xmlns:a16="http://schemas.microsoft.com/office/drawing/2014/main" id="{BFE07C6C-1176-46D7-8084-52BEF0A90469}"/>
              </a:ext>
            </a:extLst>
          </p:cNvPr>
          <p:cNvSpPr/>
          <p:nvPr/>
        </p:nvSpPr>
        <p:spPr>
          <a:xfrm rot="870720" flipV="1">
            <a:off x="297361" y="947104"/>
            <a:ext cx="400233" cy="83631"/>
          </a:xfrm>
          <a:prstGeom prst="parallelogram">
            <a:avLst/>
          </a:prstGeom>
          <a:solidFill>
            <a:srgbClr val="067A9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fr-FR" sz="1350"/>
              <a:t> 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51DC51BF-5AA3-4805-8631-9B3D6D2DCC07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58"/>
          <a:stretch/>
        </p:blipFill>
        <p:spPr>
          <a:xfrm>
            <a:off x="11516983" y="0"/>
            <a:ext cx="675017" cy="314865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701688" y="846205"/>
            <a:ext cx="9747135" cy="4666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r-FR" sz="1800" b="1" dirty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Point sur les </a:t>
            </a:r>
            <a:r>
              <a:rPr lang="fr-FR" sz="1800" b="1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arrêtés </a:t>
            </a:r>
            <a:r>
              <a:rPr lang="fr-FR" sz="1800" b="1" smtClean="0">
                <a:solidFill>
                  <a:srgbClr val="067A9A"/>
                </a:solidFill>
                <a:latin typeface="Arial" pitchFamily="34" charset="0"/>
                <a:cs typeface="Arial" pitchFamily="34" charset="0"/>
              </a:rPr>
              <a:t>sécheresse (carte)  </a:t>
            </a:r>
            <a:endParaRPr lang="fr-FR" sz="1800" b="1" dirty="0">
              <a:solidFill>
                <a:srgbClr val="067A9A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8197850" y="10210067"/>
            <a:ext cx="431800" cy="0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V="1">
            <a:off x="8180388" y="9776680"/>
            <a:ext cx="431800" cy="0"/>
          </a:xfrm>
          <a:prstGeom prst="straightConnector1">
            <a:avLst/>
          </a:prstGeom>
          <a:noFill/>
          <a:ln w="19050" cap="flat" cmpd="sng" algn="ctr">
            <a:solidFill>
              <a:srgbClr val="5B9BD5"/>
            </a:solidFill>
            <a:prstDash val="solid"/>
            <a:miter lim="800000"/>
            <a:tailEnd type="triangle"/>
          </a:ln>
          <a:effectLst/>
        </p:spPr>
      </p:cxnSp>
      <p:cxnSp>
        <p:nvCxnSpPr>
          <p:cNvPr id="17" name="Connecteur droit avec flèche 16"/>
          <p:cNvCxnSpPr/>
          <p:nvPr/>
        </p:nvCxnSpPr>
        <p:spPr>
          <a:xfrm flipV="1">
            <a:off x="8235950" y="9160730"/>
            <a:ext cx="361950" cy="215900"/>
          </a:xfrm>
          <a:prstGeom prst="straightConnector1">
            <a:avLst/>
          </a:prstGeom>
          <a:noFill/>
          <a:ln w="19050" cap="flat" cmpd="sng" algn="ctr">
            <a:solidFill>
              <a:srgbClr val="70AD47"/>
            </a:solidFill>
            <a:prstDash val="solid"/>
            <a:miter lim="800000"/>
            <a:tailEnd type="triangle"/>
          </a:ln>
          <a:effectLst/>
        </p:spPr>
      </p:cxnSp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44792" y="1312889"/>
            <a:ext cx="5340319" cy="5035158"/>
          </a:xfrm>
          <a:prstGeom prst="rect">
            <a:avLst/>
          </a:prstGeom>
        </p:spPr>
      </p:pic>
      <p:sp>
        <p:nvSpPr>
          <p:cNvPr id="18" name="ZoneTexte 17"/>
          <p:cNvSpPr txBox="1"/>
          <p:nvPr/>
        </p:nvSpPr>
        <p:spPr>
          <a:xfrm>
            <a:off x="7844733" y="883135"/>
            <a:ext cx="221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1EAF8E"/>
                </a:solidFill>
              </a:rPr>
              <a:t>Le </a:t>
            </a:r>
            <a:r>
              <a:rPr lang="fr-FR" b="1" dirty="0">
                <a:solidFill>
                  <a:srgbClr val="1EAF8E"/>
                </a:solidFill>
              </a:rPr>
              <a:t>8</a:t>
            </a:r>
            <a:r>
              <a:rPr lang="fr-FR" b="1" dirty="0" smtClean="0">
                <a:solidFill>
                  <a:srgbClr val="1EAF8E"/>
                </a:solidFill>
              </a:rPr>
              <a:t> septembre 2020</a:t>
            </a:r>
            <a:endParaRPr lang="fr-FR" b="1" dirty="0">
              <a:solidFill>
                <a:srgbClr val="1EAF8E"/>
              </a:solidFill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1586611" y="1679058"/>
            <a:ext cx="2216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1EAF8E"/>
                </a:solidFill>
              </a:rPr>
              <a:t>Le 26 août 2020</a:t>
            </a:r>
            <a:endParaRPr lang="fr-FR" b="1" dirty="0">
              <a:solidFill>
                <a:srgbClr val="1EAF8E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768" y="2048390"/>
            <a:ext cx="3726414" cy="3527377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61519" y="4718551"/>
            <a:ext cx="4427471" cy="1995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3977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7251</TotalTime>
  <Words>1460</Words>
  <Application>Microsoft Office PowerPoint</Application>
  <PresentationFormat>Grand écran</PresentationFormat>
  <Paragraphs>389</Paragraphs>
  <Slides>27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7" baseType="lpstr">
      <vt:lpstr>SimSun</vt:lpstr>
      <vt:lpstr>Arial</vt:lpstr>
      <vt:lpstr>Calibri</vt:lpstr>
      <vt:lpstr>Calibri Light</vt:lpstr>
      <vt:lpstr>Gotham</vt:lpstr>
      <vt:lpstr>Mangal</vt:lpstr>
      <vt:lpstr>Pacifico</vt:lpstr>
      <vt:lpstr>Times New Roman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RATOUCHNIAK Bertille, VNF/DT Centre-Bourgogne/SDVE</dc:creator>
  <cp:lastModifiedBy>MALET Celine</cp:lastModifiedBy>
  <cp:revision>560</cp:revision>
  <cp:lastPrinted>2020-05-14T09:11:46Z</cp:lastPrinted>
  <dcterms:created xsi:type="dcterms:W3CDTF">2019-10-28T10:33:40Z</dcterms:created>
  <dcterms:modified xsi:type="dcterms:W3CDTF">2020-09-10T09:47:36Z</dcterms:modified>
</cp:coreProperties>
</file>